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6" r:id="rId2"/>
    <p:sldMasterId id="2147483669" r:id="rId3"/>
  </p:sldMasterIdLst>
  <p:notesMasterIdLst>
    <p:notesMasterId r:id="rId15"/>
  </p:notesMasterIdLst>
  <p:handoutMasterIdLst>
    <p:handoutMasterId r:id="rId16"/>
  </p:handoutMasterIdLst>
  <p:sldIdLst>
    <p:sldId id="330" r:id="rId4"/>
    <p:sldId id="361" r:id="rId5"/>
    <p:sldId id="363" r:id="rId6"/>
    <p:sldId id="360" r:id="rId7"/>
    <p:sldId id="367" r:id="rId8"/>
    <p:sldId id="362" r:id="rId9"/>
    <p:sldId id="364" r:id="rId10"/>
    <p:sldId id="365" r:id="rId11"/>
    <p:sldId id="366" r:id="rId12"/>
    <p:sldId id="368" r:id="rId13"/>
    <p:sldId id="329" r:id="rId14"/>
  </p:sldIdLst>
  <p:sldSz cx="9144000" cy="6858000" type="screen4x3"/>
  <p:notesSz cx="6797675" cy="9926638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9966"/>
    <a:srgbClr val="99FF99"/>
    <a:srgbClr val="FF0066"/>
    <a:srgbClr val="FFFF00"/>
    <a:srgbClr val="0CA45F"/>
    <a:srgbClr val="588B2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975" autoAdjust="0"/>
  </p:normalViewPr>
  <p:slideViewPr>
    <p:cSldViewPr>
      <p:cViewPr>
        <p:scale>
          <a:sx n="114" d="100"/>
          <a:sy n="114" d="100"/>
        </p:scale>
        <p:origin x="-72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7E3F6-30F5-4863-860D-9AC0182C45AC}" type="datetimeFigureOut">
              <a:rPr lang="de-DE" smtClean="0"/>
              <a:t>06.10.2020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E13F7-6736-40CF-AC56-AF6D548E76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147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endParaRPr 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de-DE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endParaRPr 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F2D4CBE3-DEB8-4631-B9BD-4FFAF1A17746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97165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4CBE3-DEB8-4631-B9BD-4FFAF1A17746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0781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9114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6CBF228-6A44-4A5F-AAD5-649A1392B756}" type="slidenum">
              <a:rPr lang="de-DE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de-DE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307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1625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206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896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2853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4889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24785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1878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910138"/>
            <a:ext cx="8061325" cy="381000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5659438"/>
            <a:ext cx="8061325" cy="279400"/>
          </a:xfrm>
        </p:spPr>
        <p:txBody>
          <a:bodyPr anchor="b">
            <a:spAutoFit/>
          </a:bodyPr>
          <a:lstStyle>
            <a:lvl1pPr marL="0" indent="0"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noProof="0" dirty="0" smtClean="0"/>
              <a:t>Formatvorlage des Untertitelmasters durch Klicken bearbeiten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539750" y="6135688"/>
            <a:ext cx="8061325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4105" name="Picture 9" descr="TU_Logo_lang_RGB_rot_PPT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488" y="539750"/>
            <a:ext cx="2160587" cy="120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Bild 4499" descr="isi_60mm_p334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44" y="476675"/>
            <a:ext cx="2893321" cy="801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966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316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2225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100"/>
            <a:ext cx="5111750" cy="5853113"/>
          </a:xfrm>
        </p:spPr>
        <p:txBody>
          <a:bodyPr/>
          <a:lstStyle>
            <a:lvl1pPr>
              <a:defRPr sz="2844"/>
            </a:lvl1pPr>
            <a:lvl2pPr>
              <a:defRPr sz="2489"/>
            </a:lvl2pPr>
            <a:lvl3pPr>
              <a:defRPr sz="2133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244"/>
            </a:lvl1pPr>
            <a:lvl2pPr marL="406405" indent="0">
              <a:buNone/>
              <a:defRPr sz="1067"/>
            </a:lvl2pPr>
            <a:lvl3pPr marL="812810" indent="0">
              <a:buNone/>
              <a:defRPr sz="889"/>
            </a:lvl3pPr>
            <a:lvl4pPr marL="1219215" indent="0">
              <a:buNone/>
              <a:defRPr sz="800"/>
            </a:lvl4pPr>
            <a:lvl5pPr marL="1625620" indent="0">
              <a:buNone/>
              <a:defRPr sz="800"/>
            </a:lvl5pPr>
            <a:lvl6pPr marL="2032025" indent="0">
              <a:buNone/>
              <a:defRPr sz="800"/>
            </a:lvl6pPr>
            <a:lvl7pPr marL="2438430" indent="0">
              <a:buNone/>
              <a:defRPr sz="800"/>
            </a:lvl7pPr>
            <a:lvl8pPr marL="2844836" indent="0">
              <a:buNone/>
              <a:defRPr sz="800"/>
            </a:lvl8pPr>
            <a:lvl9pPr marL="3251241" indent="0">
              <a:buNone/>
              <a:defRPr sz="8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5491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844"/>
            </a:lvl1pPr>
            <a:lvl2pPr marL="406405" indent="0">
              <a:buNone/>
              <a:defRPr sz="2489"/>
            </a:lvl2pPr>
            <a:lvl3pPr marL="812810" indent="0">
              <a:buNone/>
              <a:defRPr sz="2133"/>
            </a:lvl3pPr>
            <a:lvl4pPr marL="1219215" indent="0">
              <a:buNone/>
              <a:defRPr sz="1778"/>
            </a:lvl4pPr>
            <a:lvl5pPr marL="1625620" indent="0">
              <a:buNone/>
              <a:defRPr sz="1778"/>
            </a:lvl5pPr>
            <a:lvl6pPr marL="2032025" indent="0">
              <a:buNone/>
              <a:defRPr sz="1778"/>
            </a:lvl6pPr>
            <a:lvl7pPr marL="2438430" indent="0">
              <a:buNone/>
              <a:defRPr sz="1778"/>
            </a:lvl7pPr>
            <a:lvl8pPr marL="2844836" indent="0">
              <a:buNone/>
              <a:defRPr sz="1778"/>
            </a:lvl8pPr>
            <a:lvl9pPr marL="3251241" indent="0">
              <a:buNone/>
              <a:defRPr sz="1778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44"/>
            </a:lvl1pPr>
            <a:lvl2pPr marL="406405" indent="0">
              <a:buNone/>
              <a:defRPr sz="1067"/>
            </a:lvl2pPr>
            <a:lvl3pPr marL="812810" indent="0">
              <a:buNone/>
              <a:defRPr sz="889"/>
            </a:lvl3pPr>
            <a:lvl4pPr marL="1219215" indent="0">
              <a:buNone/>
              <a:defRPr sz="800"/>
            </a:lvl4pPr>
            <a:lvl5pPr marL="1625620" indent="0">
              <a:buNone/>
              <a:defRPr sz="800"/>
            </a:lvl5pPr>
            <a:lvl6pPr marL="2032025" indent="0">
              <a:buNone/>
              <a:defRPr sz="800"/>
            </a:lvl6pPr>
            <a:lvl7pPr marL="2438430" indent="0">
              <a:buNone/>
              <a:defRPr sz="800"/>
            </a:lvl7pPr>
            <a:lvl8pPr marL="2844836" indent="0">
              <a:buNone/>
              <a:defRPr sz="800"/>
            </a:lvl8pPr>
            <a:lvl9pPr marL="3251241" indent="0">
              <a:buNone/>
              <a:defRPr sz="8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54820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5340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251450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2514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3037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2130475"/>
            <a:ext cx="77724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 algn="l" eaLnBrk="0" hangingPunct="0">
              <a:lnSpc>
                <a:spcPct val="110000"/>
              </a:lnSpc>
              <a:spcBef>
                <a:spcPct val="25000"/>
              </a:spcBef>
              <a:buFontTx/>
              <a:buChar char="•"/>
              <a:defRPr/>
            </a:pPr>
            <a:endParaRPr lang="de-DE">
              <a:solidFill>
                <a:srgbClr val="000000"/>
              </a:solidFill>
              <a:latin typeface="Frutiger 55 Roman" pitchFamily="34" charset="0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 eaLnBrk="0" hangingPunct="0">
              <a:lnSpc>
                <a:spcPct val="110000"/>
              </a:lnSpc>
              <a:spcBef>
                <a:spcPct val="25000"/>
              </a:spcBef>
              <a:buFontTx/>
              <a:buChar char="•"/>
              <a:defRPr/>
            </a:pPr>
            <a:fld id="{45132BB4-A4E8-4901-B9D5-77A84E91FFB6}" type="slidenum">
              <a:rPr lang="de-DE">
                <a:solidFill>
                  <a:srgbClr val="000000"/>
                </a:solidFill>
                <a:latin typeface="Frutiger 55 Roman" pitchFamily="34" charset="0"/>
              </a:rPr>
              <a:pPr eaLnBrk="0" hangingPunct="0">
                <a:lnSpc>
                  <a:spcPct val="110000"/>
                </a:lnSpc>
                <a:spcBef>
                  <a:spcPct val="25000"/>
                </a:spcBef>
                <a:buFontTx/>
                <a:buChar char="•"/>
                <a:defRPr/>
              </a:pPr>
              <a:t>‹Nr.›</a:t>
            </a:fld>
            <a:endParaRPr lang="de-DE">
              <a:solidFill>
                <a:srgbClr val="000000"/>
              </a:solidFill>
              <a:latin typeface="Frutiger 55 Roma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453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5250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5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556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778"/>
            </a:lvl1pPr>
            <a:lvl2pPr marL="406405" indent="0">
              <a:buNone/>
              <a:defRPr sz="1600"/>
            </a:lvl2pPr>
            <a:lvl3pPr marL="812810" indent="0">
              <a:buNone/>
              <a:defRPr sz="1422"/>
            </a:lvl3pPr>
            <a:lvl4pPr marL="1219215" indent="0">
              <a:buNone/>
              <a:defRPr sz="1244"/>
            </a:lvl4pPr>
            <a:lvl5pPr marL="1625620" indent="0">
              <a:buNone/>
              <a:defRPr sz="1244"/>
            </a:lvl5pPr>
            <a:lvl6pPr marL="2032025" indent="0">
              <a:buNone/>
              <a:defRPr sz="1244"/>
            </a:lvl6pPr>
            <a:lvl7pPr marL="2438430" indent="0">
              <a:buNone/>
              <a:defRPr sz="1244"/>
            </a:lvl7pPr>
            <a:lvl8pPr marL="2844836" indent="0">
              <a:buNone/>
              <a:defRPr sz="1244"/>
            </a:lvl8pPr>
            <a:lvl9pPr marL="3251241" indent="0">
              <a:buNone/>
              <a:defRPr sz="1244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6184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777F5DB1-69A7-45B0-8A23-F2E8D43C050B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49" y="6249757"/>
            <a:ext cx="8061325" cy="18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 b="1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Normung in Forschung und Lehre – eine Bestandsaufnahme nach 10 Jahren </a:t>
            </a:r>
            <a:r>
              <a:rPr lang="de-DE" b="0" dirty="0" smtClean="0"/>
              <a:t>|</a:t>
            </a:r>
            <a:r>
              <a:rPr lang="de-DE" dirty="0" smtClean="0"/>
              <a:t> </a:t>
            </a:r>
            <a:r>
              <a:rPr lang="de-DE" b="0" dirty="0" smtClean="0"/>
              <a:t>Prof. Dr. Knut Blind | TU Berlin und DIN feiern 5-jährige Kooperation in Forschung und Lehre</a:t>
            </a:r>
          </a:p>
          <a:p>
            <a:endParaRPr lang="de-DE" b="0" dirty="0"/>
          </a:p>
        </p:txBody>
      </p:sp>
    </p:spTree>
    <p:extLst>
      <p:ext uri="{BB962C8B-B14F-4D97-AF65-F5344CB8AC3E}">
        <p14:creationId xmlns:p14="http://schemas.microsoft.com/office/powerpoint/2010/main" val="27154251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41488" y="1639888"/>
            <a:ext cx="3005137" cy="3886200"/>
          </a:xfr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99000" y="1639888"/>
            <a:ext cx="3005138" cy="3886200"/>
          </a:xfr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654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50" y="1535113"/>
            <a:ext cx="4041775" cy="63976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50" y="2174875"/>
            <a:ext cx="4041775" cy="3951288"/>
          </a:xfr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236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619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7803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7550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100"/>
            <a:ext cx="5111750" cy="5853113"/>
          </a:xfrm>
        </p:spPr>
        <p:txBody>
          <a:bodyPr/>
          <a:lstStyle>
            <a:lvl1pPr>
              <a:defRPr sz="2844"/>
            </a:lvl1pPr>
            <a:lvl2pPr>
              <a:defRPr sz="2489"/>
            </a:lvl2pPr>
            <a:lvl3pPr>
              <a:defRPr sz="2133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244"/>
            </a:lvl1pPr>
            <a:lvl2pPr marL="406405" indent="0">
              <a:buNone/>
              <a:defRPr sz="1067"/>
            </a:lvl2pPr>
            <a:lvl3pPr marL="812810" indent="0">
              <a:buNone/>
              <a:defRPr sz="889"/>
            </a:lvl3pPr>
            <a:lvl4pPr marL="1219215" indent="0">
              <a:buNone/>
              <a:defRPr sz="800"/>
            </a:lvl4pPr>
            <a:lvl5pPr marL="1625620" indent="0">
              <a:buNone/>
              <a:defRPr sz="800"/>
            </a:lvl5pPr>
            <a:lvl6pPr marL="2032025" indent="0">
              <a:buNone/>
              <a:defRPr sz="800"/>
            </a:lvl6pPr>
            <a:lvl7pPr marL="2438430" indent="0">
              <a:buNone/>
              <a:defRPr sz="800"/>
            </a:lvl7pPr>
            <a:lvl8pPr marL="2844836" indent="0">
              <a:buNone/>
              <a:defRPr sz="800"/>
            </a:lvl8pPr>
            <a:lvl9pPr marL="3251241" indent="0">
              <a:buNone/>
              <a:defRPr sz="8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3950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844"/>
            </a:lvl1pPr>
            <a:lvl2pPr marL="406405" indent="0">
              <a:buNone/>
              <a:defRPr sz="2489"/>
            </a:lvl2pPr>
            <a:lvl3pPr marL="812810" indent="0">
              <a:buNone/>
              <a:defRPr sz="2133"/>
            </a:lvl3pPr>
            <a:lvl4pPr marL="1219215" indent="0">
              <a:buNone/>
              <a:defRPr sz="1778"/>
            </a:lvl4pPr>
            <a:lvl5pPr marL="1625620" indent="0">
              <a:buNone/>
              <a:defRPr sz="1778"/>
            </a:lvl5pPr>
            <a:lvl6pPr marL="2032025" indent="0">
              <a:buNone/>
              <a:defRPr sz="1778"/>
            </a:lvl6pPr>
            <a:lvl7pPr marL="2438430" indent="0">
              <a:buNone/>
              <a:defRPr sz="1778"/>
            </a:lvl7pPr>
            <a:lvl8pPr marL="2844836" indent="0">
              <a:buNone/>
              <a:defRPr sz="1778"/>
            </a:lvl8pPr>
            <a:lvl9pPr marL="3251241" indent="0">
              <a:buNone/>
              <a:defRPr sz="1778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44"/>
            </a:lvl1pPr>
            <a:lvl2pPr marL="406405" indent="0">
              <a:buNone/>
              <a:defRPr sz="1067"/>
            </a:lvl2pPr>
            <a:lvl3pPr marL="812810" indent="0">
              <a:buNone/>
              <a:defRPr sz="889"/>
            </a:lvl3pPr>
            <a:lvl4pPr marL="1219215" indent="0">
              <a:buNone/>
              <a:defRPr sz="800"/>
            </a:lvl4pPr>
            <a:lvl5pPr marL="1625620" indent="0">
              <a:buNone/>
              <a:defRPr sz="800"/>
            </a:lvl5pPr>
            <a:lvl6pPr marL="2032025" indent="0">
              <a:buNone/>
              <a:defRPr sz="800"/>
            </a:lvl6pPr>
            <a:lvl7pPr marL="2438430" indent="0">
              <a:buNone/>
              <a:defRPr sz="800"/>
            </a:lvl7pPr>
            <a:lvl8pPr marL="2844836" indent="0">
              <a:buNone/>
              <a:defRPr sz="800"/>
            </a:lvl8pPr>
            <a:lvl9pPr marL="3251241" indent="0">
              <a:buNone/>
              <a:defRPr sz="8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61817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05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251450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2514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396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95865C21-36CC-48FA-91E3-C0BB7028A31D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49" y="6249757"/>
            <a:ext cx="8061325" cy="18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 b="1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Normung in Forschung und Lehre – eine Bestandsaufnahme nach 10 Jahren </a:t>
            </a:r>
            <a:r>
              <a:rPr lang="de-DE" b="0" dirty="0" smtClean="0"/>
              <a:t>|</a:t>
            </a:r>
            <a:r>
              <a:rPr lang="de-DE" dirty="0" smtClean="0"/>
              <a:t> </a:t>
            </a:r>
            <a:r>
              <a:rPr lang="de-DE" b="0" dirty="0" smtClean="0"/>
              <a:t>Prof. Dr. Knut Blind | TU Berlin und DIN feiern 5-jährige Kooperation in Forschung und Lehre</a:t>
            </a:r>
          </a:p>
          <a:p>
            <a:endParaRPr lang="de-DE" b="0" dirty="0"/>
          </a:p>
        </p:txBody>
      </p:sp>
    </p:spTree>
    <p:extLst>
      <p:ext uri="{BB962C8B-B14F-4D97-AF65-F5344CB8AC3E}">
        <p14:creationId xmlns:p14="http://schemas.microsoft.com/office/powerpoint/2010/main" val="316736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337" y="1268760"/>
            <a:ext cx="8061325" cy="38472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noProof="0" dirty="0" err="1" smtClean="0"/>
              <a:t>Titelmasterformat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de-DE" smtClean="0"/>
              <a:t>IP Management - Winter Term 2014 - 15 | Prof. Dr. Blind</a:t>
            </a:r>
            <a:endParaRPr lang="de-DE" alt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9686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2130475"/>
            <a:ext cx="77724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 algn="l" eaLnBrk="0" hangingPunct="0">
              <a:lnSpc>
                <a:spcPct val="110000"/>
              </a:lnSpc>
              <a:spcBef>
                <a:spcPct val="25000"/>
              </a:spcBef>
              <a:buFontTx/>
              <a:buChar char="•"/>
              <a:defRPr/>
            </a:pPr>
            <a:endParaRPr lang="de-DE">
              <a:solidFill>
                <a:srgbClr val="000000"/>
              </a:solidFill>
              <a:latin typeface="Frutiger 55 Roman" pitchFamily="34" charset="0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 eaLnBrk="0" hangingPunct="0">
              <a:lnSpc>
                <a:spcPct val="110000"/>
              </a:lnSpc>
              <a:spcBef>
                <a:spcPct val="25000"/>
              </a:spcBef>
              <a:buFontTx/>
              <a:buChar char="•"/>
              <a:defRPr/>
            </a:pPr>
            <a:fld id="{45132BB4-A4E8-4901-B9D5-77A84E91FFB6}" type="slidenum">
              <a:rPr lang="de-DE">
                <a:solidFill>
                  <a:srgbClr val="000000"/>
                </a:solidFill>
                <a:latin typeface="Frutiger 55 Roman" pitchFamily="34" charset="0"/>
              </a:rPr>
              <a:pPr eaLnBrk="0" hangingPunct="0">
                <a:lnSpc>
                  <a:spcPct val="110000"/>
                </a:lnSpc>
                <a:spcBef>
                  <a:spcPct val="25000"/>
                </a:spcBef>
                <a:buFontTx/>
                <a:buChar char="•"/>
                <a:defRPr/>
              </a:pPr>
              <a:t>‹Nr.›</a:t>
            </a:fld>
            <a:endParaRPr lang="de-DE">
              <a:solidFill>
                <a:srgbClr val="000000"/>
              </a:solidFill>
              <a:latin typeface="Frutiger 55 Roma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3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3052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5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556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778"/>
            </a:lvl1pPr>
            <a:lvl2pPr marL="406405" indent="0">
              <a:buNone/>
              <a:defRPr sz="1600"/>
            </a:lvl2pPr>
            <a:lvl3pPr marL="812810" indent="0">
              <a:buNone/>
              <a:defRPr sz="1422"/>
            </a:lvl3pPr>
            <a:lvl4pPr marL="1219215" indent="0">
              <a:buNone/>
              <a:defRPr sz="1244"/>
            </a:lvl4pPr>
            <a:lvl5pPr marL="1625620" indent="0">
              <a:buNone/>
              <a:defRPr sz="1244"/>
            </a:lvl5pPr>
            <a:lvl6pPr marL="2032025" indent="0">
              <a:buNone/>
              <a:defRPr sz="1244"/>
            </a:lvl6pPr>
            <a:lvl7pPr marL="2438430" indent="0">
              <a:buNone/>
              <a:defRPr sz="1244"/>
            </a:lvl7pPr>
            <a:lvl8pPr marL="2844836" indent="0">
              <a:buNone/>
              <a:defRPr sz="1244"/>
            </a:lvl8pPr>
            <a:lvl9pPr marL="3251241" indent="0">
              <a:buNone/>
              <a:defRPr sz="1244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65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41488" y="1639888"/>
            <a:ext cx="3005137" cy="3886200"/>
          </a:xfr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99000" y="1639888"/>
            <a:ext cx="3005138" cy="3886200"/>
          </a:xfr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1390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50" y="1535113"/>
            <a:ext cx="4041775" cy="63976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50" y="2174875"/>
            <a:ext cx="4041775" cy="3951288"/>
          </a:xfr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10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357313"/>
            <a:ext cx="80613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 durch Klicken hinzufügen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924050"/>
            <a:ext cx="8061325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 durck Klicken hinzufügen</a:t>
            </a:r>
          </a:p>
          <a:p>
            <a:pPr lvl="1"/>
            <a:r>
              <a:rPr lang="de-DE" smtClean="0"/>
              <a:t>Xxx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49" y="6249757"/>
            <a:ext cx="8061325" cy="18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 b="1"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Normung in Forschung und Lehre – eine Bestandsaufnahme nach 5 Jahren </a:t>
            </a:r>
            <a:r>
              <a:rPr lang="de-DE" b="0" dirty="0" smtClean="0"/>
              <a:t>|</a:t>
            </a:r>
            <a:r>
              <a:rPr lang="de-DE" dirty="0" smtClean="0"/>
              <a:t> </a:t>
            </a:r>
            <a:r>
              <a:rPr lang="de-DE" b="0" dirty="0" smtClean="0"/>
              <a:t>Prof. Dr. Knut Blind | TU Berlin und DIN feiern 5-jährige Kooperation in Forschung und Lehre</a:t>
            </a:r>
          </a:p>
          <a:p>
            <a:endParaRPr lang="de-DE" b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9750" y="6557963"/>
            <a:ext cx="662463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Seite </a:t>
            </a:r>
            <a:fld id="{33635A7D-2B1E-4AFB-8530-262EA04426C4}" type="slidenum">
              <a:rPr lang="de-DE"/>
              <a:pPr/>
              <a:t>‹Nr.›</a:t>
            </a:fld>
            <a:endParaRPr lang="de-DE" dirty="0"/>
          </a:p>
        </p:txBody>
      </p:sp>
      <p:pic>
        <p:nvPicPr>
          <p:cNvPr id="1031" name="Picture 7" descr="TU_Logo_lang_RGB_rot_PPT-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650" y="188640"/>
            <a:ext cx="136842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d 4499" descr="isi_60mm_p334"/>
          <p:cNvPicPr/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49" y="188640"/>
            <a:ext cx="2232000" cy="720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82" r:id="rId4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ts val="2200"/>
        </a:lnSpc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+mn-lt"/>
          <a:ea typeface="+mn-ea"/>
          <a:cs typeface="+mn-cs"/>
        </a:defRPr>
      </a:lvl1pPr>
      <a:lvl2pPr marL="784225" indent="-24447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>
          <a:solidFill>
            <a:srgbClr val="000000"/>
          </a:solidFill>
          <a:latin typeface="+mn-lt"/>
        </a:defRPr>
      </a:lvl2pPr>
      <a:lvl3pPr marL="1192213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Line 44"/>
          <p:cNvSpPr>
            <a:spLocks noChangeShapeType="1"/>
          </p:cNvSpPr>
          <p:nvPr/>
        </p:nvSpPr>
        <p:spPr bwMode="auto">
          <a:xfrm>
            <a:off x="16600" y="6600826"/>
            <a:ext cx="5546000" cy="0"/>
          </a:xfrm>
          <a:prstGeom prst="line">
            <a:avLst/>
          </a:prstGeom>
          <a:noFill/>
          <a:ln w="1016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>
              <a:lnSpc>
                <a:spcPct val="110000"/>
              </a:lnSpc>
              <a:spcBef>
                <a:spcPct val="25000"/>
              </a:spcBef>
              <a:buFontTx/>
              <a:buChar char="•"/>
            </a:pPr>
            <a:endParaRPr lang="de-DE" sz="2133">
              <a:solidFill>
                <a:srgbClr val="000000"/>
              </a:solidFill>
              <a:latin typeface="Frutiger 55 Roman" pitchFamily="34" charset="0"/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8051800" y="10468"/>
            <a:ext cx="1108800" cy="6858000"/>
          </a:xfrm>
          <a:prstGeom prst="rect">
            <a:avLst/>
          </a:prstGeom>
          <a:gradFill flip="none" rotWithShape="1">
            <a:gsLst>
              <a:gs pos="67000">
                <a:srgbClr val="0070C0">
                  <a:lumMod val="0"/>
                  <a:lumOff val="100000"/>
                </a:srgbClr>
              </a:gs>
              <a:gs pos="0">
                <a:srgbClr val="0070C0"/>
              </a:gs>
            </a:gsLst>
            <a:path path="circle">
              <a:fillToRect l="100000" t="100000"/>
            </a:path>
            <a:tileRect r="-100000" b="-100000"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1280" tIns="40640" rIns="81280" bIns="4064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de-DE" sz="3200">
              <a:solidFill>
                <a:srgbClr val="000000"/>
              </a:solidFill>
            </a:endParaRPr>
          </a:p>
        </p:txBody>
      </p:sp>
      <p:sp>
        <p:nvSpPr>
          <p:cNvPr id="102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1487" y="1639888"/>
            <a:ext cx="6162675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7" name="Rectangle 48"/>
          <p:cNvSpPr>
            <a:spLocks noChangeArrowheads="1"/>
          </p:cNvSpPr>
          <p:nvPr/>
        </p:nvSpPr>
        <p:spPr bwMode="auto">
          <a:xfrm>
            <a:off x="1562100" y="958850"/>
            <a:ext cx="75057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FD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lnSpc>
                <a:spcPct val="110000"/>
              </a:lnSpc>
              <a:spcBef>
                <a:spcPct val="25000"/>
              </a:spcBef>
              <a:buFontTx/>
              <a:buChar char="•"/>
            </a:pPr>
            <a:endParaRPr lang="en-GB" sz="2133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1029" name="Text Box 53"/>
          <p:cNvSpPr txBox="1">
            <a:spLocks noChangeArrowheads="1"/>
          </p:cNvSpPr>
          <p:nvPr/>
        </p:nvSpPr>
        <p:spPr bwMode="auto">
          <a:xfrm>
            <a:off x="0" y="6629401"/>
            <a:ext cx="6515560" cy="22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ct val="110000"/>
              </a:lnSpc>
              <a:spcBef>
                <a:spcPct val="25000"/>
              </a:spcBef>
              <a:buFontTx/>
              <a:buChar char="•"/>
              <a:defRPr/>
            </a:pPr>
            <a:r>
              <a:rPr lang="de-DE" sz="800" b="1" dirty="0" smtClean="0">
                <a:solidFill>
                  <a:srgbClr val="0070C0"/>
                </a:solidFill>
              </a:rPr>
              <a:t>FNS Deutscher Förderverein zur Stärkung der Forschung zur Normung und Standardisierung e. V.</a:t>
            </a:r>
            <a:endParaRPr lang="de-DE" sz="800" dirty="0" smtClean="0">
              <a:solidFill>
                <a:srgbClr val="0070C0"/>
              </a:solidFill>
            </a:endParaRPr>
          </a:p>
        </p:txBody>
      </p:sp>
      <p:sp>
        <p:nvSpPr>
          <p:cNvPr id="1030" name="Text Box 54"/>
          <p:cNvSpPr txBox="1">
            <a:spLocks noChangeArrowheads="1"/>
          </p:cNvSpPr>
          <p:nvPr/>
        </p:nvSpPr>
        <p:spPr bwMode="auto">
          <a:xfrm rot="16200000">
            <a:off x="7419182" y="4917880"/>
            <a:ext cx="3208338" cy="13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ct val="110000"/>
              </a:lnSpc>
              <a:spcBef>
                <a:spcPct val="25000"/>
              </a:spcBef>
              <a:buFontTx/>
              <a:buChar char="•"/>
              <a:defRPr/>
            </a:pPr>
            <a:r>
              <a:rPr lang="de-DE" sz="800" dirty="0" smtClean="0">
                <a:solidFill>
                  <a:srgbClr val="000000"/>
                </a:solidFill>
              </a:rPr>
              <a:t>© 2013 FNS e. V.</a:t>
            </a:r>
            <a:endParaRPr lang="de-DE" sz="800" dirty="0" smtClean="0">
              <a:solidFill>
                <a:srgbClr val="000000"/>
              </a:solidFill>
              <a:latin typeface="Times" pitchFamily="18" charset="0"/>
            </a:endParaRPr>
          </a:p>
        </p:txBody>
      </p:sp>
      <p:pic>
        <p:nvPicPr>
          <p:cNvPr id="1033" name="Picture 9" descr="X:\IuS\IuS-Public\Normung-und-Lehre\Förderverein\07_Werbung und Publikationen\Logo\MSOffice_Internet\Logos gross\FNS_Logo_farbe_gr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739" y="0"/>
            <a:ext cx="2686662" cy="1222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/>
          <p:cNvSpPr txBox="1"/>
          <p:nvPr userDrawn="1"/>
        </p:nvSpPr>
        <p:spPr>
          <a:xfrm>
            <a:off x="8885602" y="6638927"/>
            <a:ext cx="596900" cy="22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ct val="25000"/>
              </a:spcBef>
              <a:buFontTx/>
              <a:buChar char="•"/>
            </a:pPr>
            <a:fld id="{35BF005A-4DCB-44F2-882B-D863FBA9262A}" type="slidenum">
              <a:rPr lang="de-DE" sz="800">
                <a:solidFill>
                  <a:srgbClr val="000000"/>
                </a:solidFill>
                <a:latin typeface="Frutiger 55 Roman" pitchFamily="34" charset="0"/>
              </a:rPr>
              <a:pPr algn="l" eaLnBrk="0" hangingPunct="0">
                <a:lnSpc>
                  <a:spcPct val="110000"/>
                </a:lnSpc>
                <a:spcBef>
                  <a:spcPct val="25000"/>
                </a:spcBef>
                <a:buFontTx/>
                <a:buChar char="•"/>
              </a:pPr>
              <a:t>‹Nr.›</a:t>
            </a:fld>
            <a:endParaRPr lang="de-DE" sz="800" dirty="0">
              <a:solidFill>
                <a:srgbClr val="000000"/>
              </a:solidFill>
              <a:latin typeface="Frutiger 55 Roman" pitchFamily="34" charset="0"/>
            </a:endParaRPr>
          </a:p>
        </p:txBody>
      </p:sp>
      <p:sp>
        <p:nvSpPr>
          <p:cNvPr id="10" name="Line 44"/>
          <p:cNvSpPr>
            <a:spLocks noChangeShapeType="1"/>
          </p:cNvSpPr>
          <p:nvPr userDrawn="1"/>
        </p:nvSpPr>
        <p:spPr bwMode="auto">
          <a:xfrm flipV="1">
            <a:off x="0" y="1219200"/>
            <a:ext cx="9144000" cy="3480"/>
          </a:xfrm>
          <a:prstGeom prst="line">
            <a:avLst/>
          </a:prstGeom>
          <a:noFill/>
          <a:ln w="1016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>
              <a:lnSpc>
                <a:spcPct val="110000"/>
              </a:lnSpc>
              <a:spcBef>
                <a:spcPct val="25000"/>
              </a:spcBef>
              <a:buFontTx/>
              <a:buChar char="•"/>
            </a:pPr>
            <a:endParaRPr lang="de-DE" sz="2133">
              <a:solidFill>
                <a:srgbClr val="000000"/>
              </a:solidFill>
              <a:latin typeface="Frutiger 55 Roma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59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33" b="1">
          <a:solidFill>
            <a:srgbClr val="0075B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33" b="1">
          <a:solidFill>
            <a:srgbClr val="0075B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33" b="1">
          <a:solidFill>
            <a:srgbClr val="0075B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33" b="1">
          <a:solidFill>
            <a:srgbClr val="0075B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33" b="1">
          <a:solidFill>
            <a:srgbClr val="0075B0"/>
          </a:solidFill>
          <a:latin typeface="Arial" charset="0"/>
        </a:defRPr>
      </a:lvl5pPr>
      <a:lvl6pPr marL="406405" algn="l" rtl="0" eaLnBrk="0" fontAlgn="base" hangingPunct="0">
        <a:spcBef>
          <a:spcPct val="0"/>
        </a:spcBef>
        <a:spcAft>
          <a:spcPct val="0"/>
        </a:spcAft>
        <a:defRPr sz="2133" b="1">
          <a:solidFill>
            <a:srgbClr val="0075B0"/>
          </a:solidFill>
          <a:latin typeface="Arial" charset="0"/>
        </a:defRPr>
      </a:lvl6pPr>
      <a:lvl7pPr marL="812810" algn="l" rtl="0" eaLnBrk="0" fontAlgn="base" hangingPunct="0">
        <a:spcBef>
          <a:spcPct val="0"/>
        </a:spcBef>
        <a:spcAft>
          <a:spcPct val="0"/>
        </a:spcAft>
        <a:defRPr sz="2133" b="1">
          <a:solidFill>
            <a:srgbClr val="0075B0"/>
          </a:solidFill>
          <a:latin typeface="Arial" charset="0"/>
        </a:defRPr>
      </a:lvl7pPr>
      <a:lvl8pPr marL="1219215" algn="l" rtl="0" eaLnBrk="0" fontAlgn="base" hangingPunct="0">
        <a:spcBef>
          <a:spcPct val="0"/>
        </a:spcBef>
        <a:spcAft>
          <a:spcPct val="0"/>
        </a:spcAft>
        <a:defRPr sz="2133" b="1">
          <a:solidFill>
            <a:srgbClr val="0075B0"/>
          </a:solidFill>
          <a:latin typeface="Arial" charset="0"/>
        </a:defRPr>
      </a:lvl8pPr>
      <a:lvl9pPr marL="1625620" algn="l" rtl="0" eaLnBrk="0" fontAlgn="base" hangingPunct="0">
        <a:spcBef>
          <a:spcPct val="0"/>
        </a:spcBef>
        <a:spcAft>
          <a:spcPct val="0"/>
        </a:spcAft>
        <a:defRPr sz="2133" b="1">
          <a:solidFill>
            <a:srgbClr val="0075B0"/>
          </a:solidFill>
          <a:latin typeface="Arial" charset="0"/>
        </a:defRPr>
      </a:lvl9pPr>
    </p:titleStyle>
    <p:bodyStyle>
      <a:lvl1pPr marL="156636" indent="-156636" algn="l" rtl="0" eaLnBrk="0" fontAlgn="base" hangingPunct="0">
        <a:spcBef>
          <a:spcPct val="20000"/>
        </a:spcBef>
        <a:spcAft>
          <a:spcPct val="0"/>
        </a:spcAft>
        <a:buClr>
          <a:srgbClr val="0075B0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76962" indent="-156636" algn="l" rtl="0" eaLnBrk="0" fontAlgn="base" hangingPunct="0">
        <a:spcBef>
          <a:spcPct val="20000"/>
        </a:spcBef>
        <a:spcAft>
          <a:spcPct val="0"/>
        </a:spcAft>
        <a:buClr>
          <a:srgbClr val="0075B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793054" indent="-156636" algn="l" rtl="0" eaLnBrk="0" fontAlgn="base" hangingPunct="0">
        <a:spcBef>
          <a:spcPct val="20000"/>
        </a:spcBef>
        <a:spcAft>
          <a:spcPct val="0"/>
        </a:spcAft>
        <a:buClr>
          <a:srgbClr val="0075B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113381" indent="-156636" algn="l" rtl="0" eaLnBrk="0" fontAlgn="base" hangingPunct="0">
        <a:spcBef>
          <a:spcPct val="20000"/>
        </a:spcBef>
        <a:spcAft>
          <a:spcPct val="0"/>
        </a:spcAft>
        <a:buClr>
          <a:srgbClr val="0075B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1439351" indent="-166513" algn="l" rtl="0" eaLnBrk="0" fontAlgn="base" hangingPunct="0">
        <a:spcBef>
          <a:spcPct val="20000"/>
        </a:spcBef>
        <a:spcAft>
          <a:spcPct val="0"/>
        </a:spcAft>
        <a:buClr>
          <a:srgbClr val="0075B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1845756" indent="-166513" algn="l" rtl="0" fontAlgn="base">
        <a:spcBef>
          <a:spcPct val="20000"/>
        </a:spcBef>
        <a:spcAft>
          <a:spcPct val="0"/>
        </a:spcAft>
        <a:buClr>
          <a:srgbClr val="0075B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252161" indent="-166513" algn="l" rtl="0" fontAlgn="base">
        <a:spcBef>
          <a:spcPct val="20000"/>
        </a:spcBef>
        <a:spcAft>
          <a:spcPct val="0"/>
        </a:spcAft>
        <a:buClr>
          <a:srgbClr val="0075B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658567" indent="-166513" algn="l" rtl="0" fontAlgn="base">
        <a:spcBef>
          <a:spcPct val="20000"/>
        </a:spcBef>
        <a:spcAft>
          <a:spcPct val="0"/>
        </a:spcAft>
        <a:buClr>
          <a:srgbClr val="0075B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064972" indent="-166513" algn="l" rtl="0" fontAlgn="base">
        <a:spcBef>
          <a:spcPct val="20000"/>
        </a:spcBef>
        <a:spcAft>
          <a:spcPct val="0"/>
        </a:spcAft>
        <a:buClr>
          <a:srgbClr val="0075B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40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1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921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562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202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43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4836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1241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Line 44"/>
          <p:cNvSpPr>
            <a:spLocks noChangeShapeType="1"/>
          </p:cNvSpPr>
          <p:nvPr/>
        </p:nvSpPr>
        <p:spPr bwMode="auto">
          <a:xfrm>
            <a:off x="16600" y="6600826"/>
            <a:ext cx="5546000" cy="0"/>
          </a:xfrm>
          <a:prstGeom prst="line">
            <a:avLst/>
          </a:prstGeom>
          <a:noFill/>
          <a:ln w="1016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>
              <a:lnSpc>
                <a:spcPct val="110000"/>
              </a:lnSpc>
              <a:spcBef>
                <a:spcPct val="25000"/>
              </a:spcBef>
              <a:buFontTx/>
              <a:buChar char="•"/>
            </a:pPr>
            <a:endParaRPr lang="de-DE" sz="2133">
              <a:solidFill>
                <a:srgbClr val="000000"/>
              </a:solidFill>
              <a:latin typeface="Frutiger 55 Roman" pitchFamily="34" charset="0"/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8051800" y="10468"/>
            <a:ext cx="1108800" cy="6858000"/>
          </a:xfrm>
          <a:prstGeom prst="rect">
            <a:avLst/>
          </a:prstGeom>
          <a:gradFill flip="none" rotWithShape="1">
            <a:gsLst>
              <a:gs pos="67000">
                <a:srgbClr val="0070C0">
                  <a:lumMod val="0"/>
                  <a:lumOff val="100000"/>
                </a:srgbClr>
              </a:gs>
              <a:gs pos="0">
                <a:srgbClr val="0070C0"/>
              </a:gs>
            </a:gsLst>
            <a:path path="circle">
              <a:fillToRect l="100000" t="100000"/>
            </a:path>
            <a:tileRect r="-100000" b="-100000"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1280" tIns="40640" rIns="81280" bIns="4064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de-DE" sz="3200">
              <a:solidFill>
                <a:srgbClr val="000000"/>
              </a:solidFill>
            </a:endParaRPr>
          </a:p>
        </p:txBody>
      </p:sp>
      <p:sp>
        <p:nvSpPr>
          <p:cNvPr id="102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1487" y="1639888"/>
            <a:ext cx="6162675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7" name="Rectangle 48"/>
          <p:cNvSpPr>
            <a:spLocks noChangeArrowheads="1"/>
          </p:cNvSpPr>
          <p:nvPr/>
        </p:nvSpPr>
        <p:spPr bwMode="auto">
          <a:xfrm>
            <a:off x="1562100" y="958850"/>
            <a:ext cx="75057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FD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lnSpc>
                <a:spcPct val="110000"/>
              </a:lnSpc>
              <a:spcBef>
                <a:spcPct val="25000"/>
              </a:spcBef>
              <a:buFontTx/>
              <a:buChar char="•"/>
            </a:pPr>
            <a:endParaRPr lang="en-GB" sz="2133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1029" name="Text Box 53"/>
          <p:cNvSpPr txBox="1">
            <a:spLocks noChangeArrowheads="1"/>
          </p:cNvSpPr>
          <p:nvPr/>
        </p:nvSpPr>
        <p:spPr bwMode="auto">
          <a:xfrm>
            <a:off x="0" y="6629401"/>
            <a:ext cx="6515560" cy="22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ct val="110000"/>
              </a:lnSpc>
              <a:spcBef>
                <a:spcPct val="25000"/>
              </a:spcBef>
              <a:buFontTx/>
              <a:buChar char="•"/>
              <a:defRPr/>
            </a:pPr>
            <a:r>
              <a:rPr lang="de-DE" sz="800" b="1" dirty="0" smtClean="0">
                <a:solidFill>
                  <a:srgbClr val="0070C0"/>
                </a:solidFill>
              </a:rPr>
              <a:t>FNS Deutscher Förderverein zur Stärkung der Forschung zur Normung und Standardisierung e. V.</a:t>
            </a:r>
            <a:endParaRPr lang="de-DE" sz="800" dirty="0" smtClean="0">
              <a:solidFill>
                <a:srgbClr val="0070C0"/>
              </a:solidFill>
            </a:endParaRPr>
          </a:p>
        </p:txBody>
      </p:sp>
      <p:sp>
        <p:nvSpPr>
          <p:cNvPr id="1030" name="Text Box 54"/>
          <p:cNvSpPr txBox="1">
            <a:spLocks noChangeArrowheads="1"/>
          </p:cNvSpPr>
          <p:nvPr/>
        </p:nvSpPr>
        <p:spPr bwMode="auto">
          <a:xfrm rot="16200000">
            <a:off x="7419182" y="4917880"/>
            <a:ext cx="3208338" cy="13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ct val="110000"/>
              </a:lnSpc>
              <a:spcBef>
                <a:spcPct val="25000"/>
              </a:spcBef>
              <a:buFontTx/>
              <a:buChar char="•"/>
              <a:defRPr/>
            </a:pPr>
            <a:r>
              <a:rPr lang="de-DE" sz="800" dirty="0" smtClean="0">
                <a:solidFill>
                  <a:srgbClr val="000000"/>
                </a:solidFill>
              </a:rPr>
              <a:t>© 2013 FNS e. V.</a:t>
            </a:r>
            <a:endParaRPr lang="de-DE" sz="800" dirty="0" smtClean="0">
              <a:solidFill>
                <a:srgbClr val="000000"/>
              </a:solidFill>
              <a:latin typeface="Times" pitchFamily="18" charset="0"/>
            </a:endParaRPr>
          </a:p>
        </p:txBody>
      </p:sp>
      <p:pic>
        <p:nvPicPr>
          <p:cNvPr id="1033" name="Picture 9" descr="X:\IuS\IuS-Public\Normung-und-Lehre\Förderverein\07_Werbung und Publikationen\Logo\MSOffice_Internet\Logos gross\FNS_Logo_farbe_gr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739" y="0"/>
            <a:ext cx="2686662" cy="1222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/>
          <p:cNvSpPr txBox="1"/>
          <p:nvPr userDrawn="1"/>
        </p:nvSpPr>
        <p:spPr>
          <a:xfrm>
            <a:off x="8885602" y="6638927"/>
            <a:ext cx="596900" cy="22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ct val="25000"/>
              </a:spcBef>
              <a:buFontTx/>
              <a:buChar char="•"/>
            </a:pPr>
            <a:fld id="{35BF005A-4DCB-44F2-882B-D863FBA9262A}" type="slidenum">
              <a:rPr lang="de-DE" sz="800">
                <a:solidFill>
                  <a:srgbClr val="000000"/>
                </a:solidFill>
                <a:latin typeface="Frutiger 55 Roman" pitchFamily="34" charset="0"/>
              </a:rPr>
              <a:pPr algn="l" eaLnBrk="0" hangingPunct="0">
                <a:lnSpc>
                  <a:spcPct val="110000"/>
                </a:lnSpc>
                <a:spcBef>
                  <a:spcPct val="25000"/>
                </a:spcBef>
                <a:buFontTx/>
                <a:buChar char="•"/>
              </a:pPr>
              <a:t>‹Nr.›</a:t>
            </a:fld>
            <a:endParaRPr lang="de-DE" sz="800" dirty="0">
              <a:solidFill>
                <a:srgbClr val="000000"/>
              </a:solidFill>
              <a:latin typeface="Frutiger 55 Roman" pitchFamily="34" charset="0"/>
            </a:endParaRPr>
          </a:p>
        </p:txBody>
      </p:sp>
      <p:sp>
        <p:nvSpPr>
          <p:cNvPr id="10" name="Line 44"/>
          <p:cNvSpPr>
            <a:spLocks noChangeShapeType="1"/>
          </p:cNvSpPr>
          <p:nvPr userDrawn="1"/>
        </p:nvSpPr>
        <p:spPr bwMode="auto">
          <a:xfrm flipV="1">
            <a:off x="0" y="1219200"/>
            <a:ext cx="9144000" cy="3480"/>
          </a:xfrm>
          <a:prstGeom prst="line">
            <a:avLst/>
          </a:prstGeom>
          <a:noFill/>
          <a:ln w="1016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>
              <a:lnSpc>
                <a:spcPct val="110000"/>
              </a:lnSpc>
              <a:spcBef>
                <a:spcPct val="25000"/>
              </a:spcBef>
              <a:buFontTx/>
              <a:buChar char="•"/>
            </a:pPr>
            <a:endParaRPr lang="de-DE" sz="2133">
              <a:solidFill>
                <a:srgbClr val="000000"/>
              </a:solidFill>
              <a:latin typeface="Frutiger 55 Roma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674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33" b="1">
          <a:solidFill>
            <a:srgbClr val="0075B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33" b="1">
          <a:solidFill>
            <a:srgbClr val="0075B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33" b="1">
          <a:solidFill>
            <a:srgbClr val="0075B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33" b="1">
          <a:solidFill>
            <a:srgbClr val="0075B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33" b="1">
          <a:solidFill>
            <a:srgbClr val="0075B0"/>
          </a:solidFill>
          <a:latin typeface="Arial" charset="0"/>
        </a:defRPr>
      </a:lvl5pPr>
      <a:lvl6pPr marL="406405" algn="l" rtl="0" eaLnBrk="0" fontAlgn="base" hangingPunct="0">
        <a:spcBef>
          <a:spcPct val="0"/>
        </a:spcBef>
        <a:spcAft>
          <a:spcPct val="0"/>
        </a:spcAft>
        <a:defRPr sz="2133" b="1">
          <a:solidFill>
            <a:srgbClr val="0075B0"/>
          </a:solidFill>
          <a:latin typeface="Arial" charset="0"/>
        </a:defRPr>
      </a:lvl6pPr>
      <a:lvl7pPr marL="812810" algn="l" rtl="0" eaLnBrk="0" fontAlgn="base" hangingPunct="0">
        <a:spcBef>
          <a:spcPct val="0"/>
        </a:spcBef>
        <a:spcAft>
          <a:spcPct val="0"/>
        </a:spcAft>
        <a:defRPr sz="2133" b="1">
          <a:solidFill>
            <a:srgbClr val="0075B0"/>
          </a:solidFill>
          <a:latin typeface="Arial" charset="0"/>
        </a:defRPr>
      </a:lvl7pPr>
      <a:lvl8pPr marL="1219215" algn="l" rtl="0" eaLnBrk="0" fontAlgn="base" hangingPunct="0">
        <a:spcBef>
          <a:spcPct val="0"/>
        </a:spcBef>
        <a:spcAft>
          <a:spcPct val="0"/>
        </a:spcAft>
        <a:defRPr sz="2133" b="1">
          <a:solidFill>
            <a:srgbClr val="0075B0"/>
          </a:solidFill>
          <a:latin typeface="Arial" charset="0"/>
        </a:defRPr>
      </a:lvl8pPr>
      <a:lvl9pPr marL="1625620" algn="l" rtl="0" eaLnBrk="0" fontAlgn="base" hangingPunct="0">
        <a:spcBef>
          <a:spcPct val="0"/>
        </a:spcBef>
        <a:spcAft>
          <a:spcPct val="0"/>
        </a:spcAft>
        <a:defRPr sz="2133" b="1">
          <a:solidFill>
            <a:srgbClr val="0075B0"/>
          </a:solidFill>
          <a:latin typeface="Arial" charset="0"/>
        </a:defRPr>
      </a:lvl9pPr>
    </p:titleStyle>
    <p:bodyStyle>
      <a:lvl1pPr marL="156636" indent="-156636" algn="l" rtl="0" eaLnBrk="0" fontAlgn="base" hangingPunct="0">
        <a:spcBef>
          <a:spcPct val="20000"/>
        </a:spcBef>
        <a:spcAft>
          <a:spcPct val="0"/>
        </a:spcAft>
        <a:buClr>
          <a:srgbClr val="0075B0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76962" indent="-156636" algn="l" rtl="0" eaLnBrk="0" fontAlgn="base" hangingPunct="0">
        <a:spcBef>
          <a:spcPct val="20000"/>
        </a:spcBef>
        <a:spcAft>
          <a:spcPct val="0"/>
        </a:spcAft>
        <a:buClr>
          <a:srgbClr val="0075B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793054" indent="-156636" algn="l" rtl="0" eaLnBrk="0" fontAlgn="base" hangingPunct="0">
        <a:spcBef>
          <a:spcPct val="20000"/>
        </a:spcBef>
        <a:spcAft>
          <a:spcPct val="0"/>
        </a:spcAft>
        <a:buClr>
          <a:srgbClr val="0075B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113381" indent="-156636" algn="l" rtl="0" eaLnBrk="0" fontAlgn="base" hangingPunct="0">
        <a:spcBef>
          <a:spcPct val="20000"/>
        </a:spcBef>
        <a:spcAft>
          <a:spcPct val="0"/>
        </a:spcAft>
        <a:buClr>
          <a:srgbClr val="0075B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1439351" indent="-166513" algn="l" rtl="0" eaLnBrk="0" fontAlgn="base" hangingPunct="0">
        <a:spcBef>
          <a:spcPct val="20000"/>
        </a:spcBef>
        <a:spcAft>
          <a:spcPct val="0"/>
        </a:spcAft>
        <a:buClr>
          <a:srgbClr val="0075B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1845756" indent="-166513" algn="l" rtl="0" fontAlgn="base">
        <a:spcBef>
          <a:spcPct val="20000"/>
        </a:spcBef>
        <a:spcAft>
          <a:spcPct val="0"/>
        </a:spcAft>
        <a:buClr>
          <a:srgbClr val="0075B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252161" indent="-166513" algn="l" rtl="0" fontAlgn="base">
        <a:spcBef>
          <a:spcPct val="20000"/>
        </a:spcBef>
        <a:spcAft>
          <a:spcPct val="0"/>
        </a:spcAft>
        <a:buClr>
          <a:srgbClr val="0075B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658567" indent="-166513" algn="l" rtl="0" fontAlgn="base">
        <a:spcBef>
          <a:spcPct val="20000"/>
        </a:spcBef>
        <a:spcAft>
          <a:spcPct val="0"/>
        </a:spcAft>
        <a:buClr>
          <a:srgbClr val="0075B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064972" indent="-166513" algn="l" rtl="0" fontAlgn="base">
        <a:spcBef>
          <a:spcPct val="20000"/>
        </a:spcBef>
        <a:spcAft>
          <a:spcPct val="0"/>
        </a:spcAft>
        <a:buClr>
          <a:srgbClr val="0075B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40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1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921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562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202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43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4836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1241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Knut.Blind@isi.fraunhofer.de" TargetMode="External"/><Relationship Id="rId2" Type="http://schemas.openxmlformats.org/officeDocument/2006/relationships/hyperlink" Target="mailto:Knut.Blind@TU-Berlin.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539750" y="1443931"/>
            <a:ext cx="8208714" cy="3847207"/>
          </a:xfrm>
        </p:spPr>
        <p:txBody>
          <a:bodyPr/>
          <a:lstStyle/>
          <a:p>
            <a:pPr marL="342900" indent="-342900" algn="ctr"/>
            <a:endParaRPr lang="de-DE" altLang="de-DE" sz="1600" dirty="0" smtClean="0"/>
          </a:p>
          <a:p>
            <a:pPr marL="342900" indent="-342900" algn="ctr"/>
            <a:endParaRPr lang="de-DE" altLang="de-DE" sz="1600" dirty="0" smtClean="0"/>
          </a:p>
          <a:p>
            <a:pPr algn="ctr"/>
            <a:r>
              <a:rPr lang="de-DE" b="1" i="1" dirty="0"/>
              <a:t>Treiber oder Bremser:</a:t>
            </a:r>
            <a:br>
              <a:rPr lang="de-DE" b="1" i="1" dirty="0"/>
            </a:br>
            <a:r>
              <a:rPr lang="de-DE" b="1" i="1" dirty="0"/>
              <a:t>Die Rolle von Patenten für die Innovation</a:t>
            </a:r>
            <a:r>
              <a:rPr lang="en-GB" altLang="de-DE" sz="3200" b="1" dirty="0" smtClean="0"/>
              <a:t/>
            </a:r>
            <a:br>
              <a:rPr lang="en-GB" altLang="de-DE" sz="3200" b="1" dirty="0" smtClean="0"/>
            </a:br>
            <a:r>
              <a:rPr lang="en-GB" altLang="de-DE" sz="3200" b="1" dirty="0" smtClean="0"/>
              <a:t>  </a:t>
            </a:r>
            <a:br>
              <a:rPr lang="en-GB" altLang="de-DE" sz="3200" b="1" dirty="0" smtClean="0"/>
            </a:br>
            <a:r>
              <a:rPr lang="de-DE" altLang="de-DE" sz="2000" dirty="0" smtClean="0"/>
              <a:t>Prof. Dr. Knut Blind</a:t>
            </a:r>
          </a:p>
          <a:p>
            <a:pPr marL="342900" indent="-342900" algn="ctr"/>
            <a:r>
              <a:rPr lang="de-DE" altLang="de-DE" sz="1600" dirty="0" smtClean="0"/>
              <a:t/>
            </a:r>
            <a:br>
              <a:rPr lang="de-DE" altLang="de-DE" sz="1600" dirty="0" smtClean="0"/>
            </a:br>
            <a:r>
              <a:rPr lang="de-DE" altLang="de-DE" sz="1600" dirty="0" smtClean="0"/>
              <a:t>Wien, 8. Oktober 2020</a:t>
            </a:r>
          </a:p>
          <a:p>
            <a:pPr marL="342900" indent="-342900" algn="ctr"/>
            <a:r>
              <a:rPr lang="de-DE" altLang="de-DE" sz="1600" smtClean="0"/>
              <a:t>club research</a:t>
            </a:r>
            <a:endParaRPr lang="de-DE" altLang="de-DE" sz="1600" dirty="0" smtClean="0"/>
          </a:p>
          <a:p>
            <a:pPr marL="342900" indent="-342900" algn="ctr"/>
            <a:endParaRPr lang="de-DE" altLang="de-DE" sz="1600" dirty="0" smtClean="0"/>
          </a:p>
        </p:txBody>
      </p:sp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206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241978"/>
            <a:ext cx="8423177" cy="686886"/>
          </a:xfrm>
        </p:spPr>
        <p:txBody>
          <a:bodyPr/>
          <a:lstStyle/>
          <a:p>
            <a:r>
              <a:rPr lang="de-DE" b="1" dirty="0" smtClean="0"/>
              <a:t>Fazit </a:t>
            </a:r>
            <a:endParaRPr lang="de-DE" sz="1710" b="1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725394" y="2180444"/>
            <a:ext cx="8423177" cy="398828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36941" rIns="0" bIns="36941" numCol="1" anchor="t" anchorCtr="0" compatLnSpc="1">
            <a:prstTxWarp prst="textNoShape">
              <a:avLst/>
            </a:prstTxWarp>
          </a:bodyPr>
          <a:lstStyle>
            <a:lvl1pPr algn="l" defTabSz="995363" rtl="0" eaLnBrk="0" fontAlgn="base" hangingPunct="0">
              <a:spcBef>
                <a:spcPct val="0"/>
              </a:spcBef>
              <a:spcAft>
                <a:spcPct val="5000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0" indent="-360363" algn="l" defTabSz="995363" rtl="0" eaLnBrk="0" fontAlgn="base" hangingPunct="0">
              <a:spcBef>
                <a:spcPct val="0"/>
              </a:spcBef>
              <a:spcAft>
                <a:spcPct val="30000"/>
              </a:spcAft>
              <a:buSzPct val="100000"/>
              <a:buFont typeface="Symbol" pitchFamily="18" charset="2"/>
              <a:buChar char="·"/>
              <a:defRPr sz="2000">
                <a:solidFill>
                  <a:schemeClr val="tx1"/>
                </a:solidFill>
                <a:latin typeface="+mn-lt"/>
              </a:defRPr>
            </a:lvl2pPr>
            <a:lvl3pPr marL="1081088" indent="-360363" algn="l" defTabSz="995363" rtl="0" eaLnBrk="0" fontAlgn="base" hangingPunct="0">
              <a:spcBef>
                <a:spcPct val="0"/>
              </a:spcBef>
              <a:spcAft>
                <a:spcPct val="30000"/>
              </a:spcAft>
              <a:buSzPct val="80000"/>
              <a:buChar char="o"/>
              <a:defRPr sz="2000">
                <a:solidFill>
                  <a:schemeClr val="tx1"/>
                </a:solidFill>
                <a:latin typeface="+mn-lt"/>
              </a:defRPr>
            </a:lvl3pPr>
            <a:lvl4pPr marL="1619250" indent="-358775" algn="l" defTabSz="995363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Symbol" pitchFamily="18" charset="2"/>
              <a:buChar char="-"/>
              <a:defRPr sz="1700">
                <a:solidFill>
                  <a:schemeClr val="tx1"/>
                </a:solidFill>
                <a:latin typeface="+mn-lt"/>
              </a:defRPr>
            </a:lvl4pPr>
            <a:lvl5pPr marL="21605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5pPr>
            <a:lvl6pPr marL="26177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6pPr>
            <a:lvl7pPr marL="30749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7pPr>
            <a:lvl8pPr marL="35321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8pPr>
            <a:lvl9pPr marL="39893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spezifische Patentamt-interne Lösungen notwendig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Anpassungen in anderen Institutionen (Forschungsgeldgeber bzgl. Outputs; Forschungseinrichtungen bzgl. Anreizen und Qualifizierungen der Mitarbeiter)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staatliches Unterstützungsangebot für </a:t>
            </a:r>
            <a:r>
              <a:rPr lang="de-DE" sz="1800" smtClean="0"/>
              <a:t>Start-Ups </a:t>
            </a:r>
            <a:r>
              <a:rPr lang="de-DE" sz="1800" smtClean="0"/>
              <a:t>und </a:t>
            </a:r>
            <a:r>
              <a:rPr lang="de-DE" sz="1800" dirty="0" smtClean="0"/>
              <a:t>KMUs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koordinierte systemische Lösungen zur Bewältigung der Trends hin zu</a:t>
            </a:r>
          </a:p>
          <a:p>
            <a:pPr marL="82550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Open Innovation</a:t>
            </a:r>
          </a:p>
          <a:p>
            <a:pPr marL="82550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Digitalisierung</a:t>
            </a:r>
          </a:p>
          <a:p>
            <a:pPr marL="82550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Globalisierung </a:t>
            </a:r>
          </a:p>
          <a:p>
            <a:pPr marL="82550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Nachhaltigkeit</a:t>
            </a:r>
          </a:p>
          <a:p>
            <a:pPr marL="82550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Pandemien (COVID-19)</a:t>
            </a:r>
            <a:endParaRPr lang="de-DE" sz="1800" dirty="0"/>
          </a:p>
        </p:txBody>
      </p:sp>
      <p:sp>
        <p:nvSpPr>
          <p:cNvPr id="4" name="Textfeld 3"/>
          <p:cNvSpPr txBox="1"/>
          <p:nvPr/>
        </p:nvSpPr>
        <p:spPr>
          <a:xfrm>
            <a:off x="6516216" y="6420307"/>
            <a:ext cx="2493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Quelle: u.a. Blind et al 2018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92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484784"/>
            <a:ext cx="8061325" cy="1289499"/>
          </a:xfrm>
        </p:spPr>
        <p:txBody>
          <a:bodyPr/>
          <a:lstStyle/>
          <a:p>
            <a:pPr algn="ctr"/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>Vielen Dank für Ihre Aufmerksamkeit!</a:t>
            </a:r>
            <a:br>
              <a:rPr lang="de-DE" b="1" dirty="0" smtClean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 smtClean="0"/>
              <a:t>Kontakt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810031"/>
            <a:ext cx="8061325" cy="4067175"/>
          </a:xfrm>
        </p:spPr>
        <p:txBody>
          <a:bodyPr/>
          <a:lstStyle/>
          <a:p>
            <a:pPr algn="ctr"/>
            <a:endParaRPr lang="de-DE" altLang="de-DE" b="1" dirty="0" smtClean="0"/>
          </a:p>
          <a:p>
            <a:pPr algn="ctr"/>
            <a:r>
              <a:rPr lang="de-DE" altLang="de-DE" b="1" dirty="0" smtClean="0"/>
              <a:t>Prof</a:t>
            </a:r>
            <a:r>
              <a:rPr lang="de-DE" altLang="de-DE" b="1" dirty="0"/>
              <a:t>. Dr. Knut Blind</a:t>
            </a:r>
          </a:p>
          <a:p>
            <a:pPr algn="ctr"/>
            <a:r>
              <a:rPr lang="de-DE" altLang="de-DE" dirty="0"/>
              <a:t>Technische Universität Berlin</a:t>
            </a:r>
          </a:p>
          <a:p>
            <a:pPr algn="ctr"/>
            <a:r>
              <a:rPr lang="de-DE" altLang="de-DE" dirty="0"/>
              <a:t>Fakultät Wirtschaft und Management</a:t>
            </a:r>
          </a:p>
          <a:p>
            <a:pPr algn="ctr"/>
            <a:r>
              <a:rPr lang="de-DE" dirty="0"/>
              <a:t>Institut für Technologie und Management</a:t>
            </a:r>
          </a:p>
          <a:p>
            <a:pPr algn="ctr"/>
            <a:r>
              <a:rPr lang="de-DE" altLang="de-DE" dirty="0" smtClean="0"/>
              <a:t>Fachgebiet </a:t>
            </a:r>
            <a:r>
              <a:rPr lang="de-DE" altLang="de-DE" dirty="0"/>
              <a:t>Innovationsökonomie</a:t>
            </a:r>
          </a:p>
          <a:p>
            <a:pPr algn="ctr"/>
            <a:r>
              <a:rPr lang="de-DE" altLang="de-DE" dirty="0" smtClean="0"/>
              <a:t>MAR 2-5, Marchstraße 23, 10587 Berlin</a:t>
            </a:r>
            <a:endParaRPr lang="de-DE" altLang="de-DE" dirty="0"/>
          </a:p>
          <a:p>
            <a:pPr algn="ctr"/>
            <a:r>
              <a:rPr lang="de-DE" altLang="de-DE" dirty="0" smtClean="0"/>
              <a:t>&amp;</a:t>
            </a:r>
          </a:p>
          <a:p>
            <a:pPr algn="ctr"/>
            <a:r>
              <a:rPr lang="de-DE" altLang="de-DE" dirty="0" smtClean="0"/>
              <a:t>Fraunhofer Institute </a:t>
            </a:r>
            <a:r>
              <a:rPr lang="de-DE" altLang="de-DE" dirty="0" err="1" smtClean="0"/>
              <a:t>for</a:t>
            </a:r>
            <a:r>
              <a:rPr lang="de-DE" altLang="de-DE" dirty="0" smtClean="0"/>
              <a:t> System </a:t>
            </a:r>
            <a:r>
              <a:rPr lang="de-DE" altLang="de-DE" dirty="0" err="1" smtClean="0"/>
              <a:t>and</a:t>
            </a:r>
            <a:r>
              <a:rPr lang="de-DE" altLang="de-DE" dirty="0" smtClean="0"/>
              <a:t> Innovation Research ISI</a:t>
            </a:r>
          </a:p>
          <a:p>
            <a:pPr algn="ctr"/>
            <a:r>
              <a:rPr lang="de-DE" altLang="de-DE" dirty="0" smtClean="0"/>
              <a:t>Head </a:t>
            </a:r>
            <a:r>
              <a:rPr lang="de-DE" altLang="de-DE" dirty="0" err="1" smtClean="0"/>
              <a:t>of</a:t>
            </a:r>
            <a:r>
              <a:rPr lang="de-DE" altLang="de-DE" dirty="0" smtClean="0"/>
              <a:t> Business Unit </a:t>
            </a:r>
            <a:r>
              <a:rPr lang="en-GB" altLang="de-DE" dirty="0" smtClean="0"/>
              <a:t>“Innovation and Regulation”</a:t>
            </a:r>
          </a:p>
          <a:p>
            <a:pPr algn="ctr"/>
            <a:endParaRPr lang="de-DE" altLang="de-DE" dirty="0"/>
          </a:p>
          <a:p>
            <a:pPr algn="ctr"/>
            <a:r>
              <a:rPr lang="de-DE" altLang="de-DE" dirty="0"/>
              <a:t>Email: </a:t>
            </a:r>
            <a:r>
              <a:rPr lang="de-DE" altLang="de-DE" dirty="0" smtClean="0">
                <a:hlinkClick r:id="rId2"/>
              </a:rPr>
              <a:t>Knut.Blind@TU-Berlin.de</a:t>
            </a:r>
            <a:r>
              <a:rPr lang="de-DE" altLang="de-DE" dirty="0" smtClean="0"/>
              <a:t> &amp; </a:t>
            </a:r>
            <a:r>
              <a:rPr lang="de-DE" altLang="de-DE" dirty="0" smtClean="0">
                <a:hlinkClick r:id="rId3"/>
              </a:rPr>
              <a:t>Knut.Blind@isi.fraunhofer.de</a:t>
            </a:r>
            <a:endParaRPr lang="de-DE" altLang="de-DE" dirty="0" smtClean="0"/>
          </a:p>
          <a:p>
            <a:pPr algn="ctr"/>
            <a:endParaRPr lang="de-DE" altLang="de-DE" dirty="0" smtClean="0"/>
          </a:p>
          <a:p>
            <a:pPr algn="ctr"/>
            <a:r>
              <a:rPr lang="de-DE" altLang="de-DE" dirty="0" smtClean="0"/>
              <a:t>Twitter: @</a:t>
            </a:r>
            <a:r>
              <a:rPr lang="de-DE" altLang="de-DE" dirty="0" err="1" smtClean="0"/>
              <a:t>KnutBlind</a:t>
            </a:r>
            <a:endParaRPr lang="de-DE" alt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862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efaltete Ecke 5"/>
          <p:cNvSpPr/>
          <p:nvPr/>
        </p:nvSpPr>
        <p:spPr>
          <a:xfrm>
            <a:off x="611560" y="2149938"/>
            <a:ext cx="1952253" cy="2154238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Veröffent-lichung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latin typeface="Arial" pitchFamily="34" charset="0"/>
                <a:cs typeface="Arial" pitchFamily="34" charset="0"/>
              </a:rPr>
              <a:t>Erfindung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Gefaltete Ecke 6"/>
          <p:cNvSpPr/>
          <p:nvPr/>
        </p:nvSpPr>
        <p:spPr>
          <a:xfrm>
            <a:off x="6762749" y="2113426"/>
            <a:ext cx="2057723" cy="2154237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Exklusives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Schutz-recht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4" name="Picture 2" descr="C:\Dokumente und Einstellungen\Nils\Lokale Einstellungen\Temporary Internet Files\Content.IE5\3NUNBO8L\MPj0430562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365"/>
          <a:stretch>
            <a:fillRect/>
          </a:stretch>
        </p:blipFill>
        <p:spPr bwMode="auto">
          <a:xfrm>
            <a:off x="611560" y="4561144"/>
            <a:ext cx="3376613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5" descr="C:\Dokumente und Einstellungen\Nils\Lokale Einstellungen\Temporary Internet Files\Content.IE5\M1K5XR59\MCj0230642000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988" y="2405526"/>
            <a:ext cx="3309937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6" name="Textfeld 11"/>
          <p:cNvSpPr txBox="1">
            <a:spLocks noChangeArrowheads="1"/>
          </p:cNvSpPr>
          <p:nvPr/>
        </p:nvSpPr>
        <p:spPr bwMode="auto">
          <a:xfrm>
            <a:off x="3852069" y="4821690"/>
            <a:ext cx="542007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4476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4476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4476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4476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4476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76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76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76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76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800" dirty="0">
                <a:cs typeface="Arial" pitchFamily="34" charset="0"/>
              </a:rPr>
              <a:t>…	so </a:t>
            </a:r>
            <a:r>
              <a:rPr lang="en-US" sz="2800" dirty="0" err="1" smtClean="0">
                <a:cs typeface="Arial" pitchFamily="34" charset="0"/>
              </a:rPr>
              <a:t>dann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err="1" smtClean="0">
                <a:cs typeface="Arial" pitchFamily="34" charset="0"/>
              </a:rPr>
              <a:t>andere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err="1" smtClean="0">
                <a:cs typeface="Arial" pitchFamily="34" charset="0"/>
              </a:rPr>
              <a:t>davon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err="1" smtClean="0">
                <a:cs typeface="Arial" pitchFamily="34" charset="0"/>
              </a:rPr>
              <a:t>lernen</a:t>
            </a:r>
            <a:r>
              <a:rPr lang="en-US" sz="2800" dirty="0" smtClean="0">
                <a:cs typeface="Arial" pitchFamily="34" charset="0"/>
              </a:rPr>
              <a:t> </a:t>
            </a:r>
            <a:br>
              <a:rPr lang="en-US" sz="2800" dirty="0" smtClean="0">
                <a:cs typeface="Arial" pitchFamily="34" charset="0"/>
              </a:rPr>
            </a:br>
            <a:r>
              <a:rPr lang="en-US" sz="2800" dirty="0" smtClean="0">
                <a:cs typeface="Arial" pitchFamily="34" charset="0"/>
              </a:rPr>
              <a:t>und </a:t>
            </a:r>
            <a:r>
              <a:rPr lang="en-US" sz="2800" dirty="0" err="1" smtClean="0">
                <a:cs typeface="Arial" pitchFamily="34" charset="0"/>
              </a:rPr>
              <a:t>sich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err="1" smtClean="0">
                <a:cs typeface="Arial" pitchFamily="34" charset="0"/>
              </a:rPr>
              <a:t>verbessern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err="1" smtClean="0">
                <a:cs typeface="Arial" pitchFamily="34" charset="0"/>
              </a:rPr>
              <a:t>können</a:t>
            </a:r>
            <a:r>
              <a:rPr lang="en-US" sz="2800" dirty="0" smtClean="0">
                <a:cs typeface="Arial" pitchFamily="34" charset="0"/>
              </a:rPr>
              <a:t>!</a:t>
            </a:r>
            <a:endParaRPr lang="en-US" sz="2800" dirty="0">
              <a:cs typeface="Arial" pitchFamily="34" charset="0"/>
            </a:endParaRPr>
          </a:p>
        </p:txBody>
      </p:sp>
      <p:sp>
        <p:nvSpPr>
          <p:cNvPr id="37895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dirty="0" smtClean="0"/>
              <a:t>Der </a:t>
            </a:r>
            <a:r>
              <a:rPr lang="en-US" dirty="0" err="1" smtClean="0"/>
              <a:t>implizite</a:t>
            </a:r>
            <a:r>
              <a:rPr lang="en-US" dirty="0" smtClean="0"/>
              <a:t> ‘</a:t>
            </a:r>
            <a:r>
              <a:rPr lang="en-US" dirty="0" err="1" smtClean="0"/>
              <a:t>Sozialvertrag</a:t>
            </a:r>
            <a:r>
              <a:rPr lang="en-US" dirty="0" smtClean="0"/>
              <a:t>’ des Patents</a:t>
            </a:r>
          </a:p>
        </p:txBody>
      </p:sp>
    </p:spTree>
    <p:extLst>
      <p:ext uri="{BB962C8B-B14F-4D97-AF65-F5344CB8AC3E}">
        <p14:creationId xmlns:p14="http://schemas.microsoft.com/office/powerpoint/2010/main" val="2263801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423177" cy="686886"/>
          </a:xfrm>
        </p:spPr>
        <p:txBody>
          <a:bodyPr/>
          <a:lstStyle/>
          <a:p>
            <a:r>
              <a:rPr lang="de-DE" b="1" dirty="0" smtClean="0"/>
              <a:t>Nutzung von Schutzstrategien </a:t>
            </a:r>
            <a:endParaRPr lang="de-DE" sz="1710" b="1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720823" y="1883638"/>
            <a:ext cx="8423177" cy="398828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36941" rIns="0" bIns="36941" numCol="1" anchor="t" anchorCtr="0" compatLnSpc="1">
            <a:prstTxWarp prst="textNoShape">
              <a:avLst/>
            </a:prstTxWarp>
          </a:bodyPr>
          <a:lstStyle>
            <a:lvl1pPr algn="l" defTabSz="995363" rtl="0" eaLnBrk="0" fontAlgn="base" hangingPunct="0">
              <a:spcBef>
                <a:spcPct val="0"/>
              </a:spcBef>
              <a:spcAft>
                <a:spcPct val="5000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0" indent="-360363" algn="l" defTabSz="995363" rtl="0" eaLnBrk="0" fontAlgn="base" hangingPunct="0">
              <a:spcBef>
                <a:spcPct val="0"/>
              </a:spcBef>
              <a:spcAft>
                <a:spcPct val="30000"/>
              </a:spcAft>
              <a:buSzPct val="100000"/>
              <a:buFont typeface="Symbol" pitchFamily="18" charset="2"/>
              <a:buChar char="·"/>
              <a:defRPr sz="2000">
                <a:solidFill>
                  <a:schemeClr val="tx1"/>
                </a:solidFill>
                <a:latin typeface="+mn-lt"/>
              </a:defRPr>
            </a:lvl2pPr>
            <a:lvl3pPr marL="1081088" indent="-360363" algn="l" defTabSz="995363" rtl="0" eaLnBrk="0" fontAlgn="base" hangingPunct="0">
              <a:spcBef>
                <a:spcPct val="0"/>
              </a:spcBef>
              <a:spcAft>
                <a:spcPct val="30000"/>
              </a:spcAft>
              <a:buSzPct val="80000"/>
              <a:buChar char="o"/>
              <a:defRPr sz="2000">
                <a:solidFill>
                  <a:schemeClr val="tx1"/>
                </a:solidFill>
                <a:latin typeface="+mn-lt"/>
              </a:defRPr>
            </a:lvl3pPr>
            <a:lvl4pPr marL="1619250" indent="-358775" algn="l" defTabSz="995363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Symbol" pitchFamily="18" charset="2"/>
              <a:buChar char="-"/>
              <a:defRPr sz="1700">
                <a:solidFill>
                  <a:schemeClr val="tx1"/>
                </a:solidFill>
                <a:latin typeface="+mn-lt"/>
              </a:defRPr>
            </a:lvl4pPr>
            <a:lvl5pPr marL="21605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5pPr>
            <a:lvl6pPr marL="26177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6pPr>
            <a:lvl7pPr marL="30749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7pPr>
            <a:lvl8pPr marL="35321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8pPr>
            <a:lvl9pPr marL="39893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9pPr>
          </a:lstStyle>
          <a:p>
            <a:pPr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Bindung </a:t>
            </a:r>
            <a:r>
              <a:rPr lang="de-DE" dirty="0"/>
              <a:t>von qualifiziertem </a:t>
            </a:r>
            <a:r>
              <a:rPr lang="de-DE" dirty="0" smtClean="0"/>
              <a:t>Personal: 37%</a:t>
            </a:r>
          </a:p>
          <a:p>
            <a:pPr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Geheimhaltung: 28%</a:t>
            </a:r>
          </a:p>
          <a:p>
            <a:pPr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Zeitliche Vorsprung: 20%</a:t>
            </a:r>
          </a:p>
          <a:p>
            <a:pPr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Komplexe Gestaltung: 16%</a:t>
            </a:r>
            <a:endParaRPr lang="de-DE" dirty="0"/>
          </a:p>
          <a:p>
            <a:pPr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Marken: 13% </a:t>
            </a:r>
          </a:p>
          <a:p>
            <a:pPr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b="1" dirty="0" smtClean="0"/>
              <a:t>Patente: 9%</a:t>
            </a:r>
          </a:p>
          <a:p>
            <a:pPr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Urheberrechte: 8% </a:t>
            </a:r>
          </a:p>
          <a:p>
            <a:pPr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Gebrauchsmuster: 7%</a:t>
            </a:r>
          </a:p>
          <a:p>
            <a:pPr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Geschmacksmuster: 5% </a:t>
            </a:r>
            <a:endParaRPr lang="de-DE" sz="1710" kern="0" dirty="0"/>
          </a:p>
        </p:txBody>
      </p:sp>
      <p:sp>
        <p:nvSpPr>
          <p:cNvPr id="4" name="Textfeld 3"/>
          <p:cNvSpPr txBox="1"/>
          <p:nvPr/>
        </p:nvSpPr>
        <p:spPr>
          <a:xfrm>
            <a:off x="6516216" y="6420307"/>
            <a:ext cx="2493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Quelle: ZEW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485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751721"/>
            <a:ext cx="8061325" cy="346954"/>
          </a:xfrm>
        </p:spPr>
        <p:txBody>
          <a:bodyPr/>
          <a:lstStyle/>
          <a:p>
            <a:r>
              <a:rPr lang="de-DE" b="1" dirty="0"/>
              <a:t>Intellektuelle Eigentumsrechte in einem Smartphone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533" y="2414587"/>
            <a:ext cx="3001355" cy="3641725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b="1" dirty="0" smtClean="0">
                <a:solidFill>
                  <a:schemeClr val="tx1"/>
                </a:solidFill>
                <a:cs typeface="Arial" pitchFamily="34" charset="0"/>
              </a:rPr>
              <a:t>Marken: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charset="2"/>
              <a:buChar char="§"/>
              <a:defRPr/>
            </a:pPr>
            <a:r>
              <a:rPr lang="de-DE" sz="1600" dirty="0" smtClean="0">
                <a:solidFill>
                  <a:schemeClr val="tx1"/>
                </a:solidFill>
                <a:cs typeface="Arial" pitchFamily="34" charset="0"/>
              </a:rPr>
              <a:t>Dachmarke “Apple”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charset="2"/>
              <a:buChar char="§"/>
              <a:defRPr/>
            </a:pPr>
            <a:r>
              <a:rPr lang="de-DE" sz="1600" dirty="0" smtClean="0">
                <a:solidFill>
                  <a:schemeClr val="tx1"/>
                </a:solidFill>
                <a:cs typeface="Arial" pitchFamily="34" charset="0"/>
              </a:rPr>
              <a:t>Produkt “iPhone </a:t>
            </a:r>
            <a:r>
              <a:rPr lang="de-DE" sz="1600" dirty="0" err="1" smtClean="0">
                <a:solidFill>
                  <a:schemeClr val="tx1"/>
                </a:solidFill>
                <a:cs typeface="Arial" pitchFamily="34" charset="0"/>
              </a:rPr>
              <a:t>Xr</a:t>
            </a:r>
            <a:r>
              <a:rPr lang="de-DE" sz="1600" dirty="0" smtClean="0">
                <a:solidFill>
                  <a:schemeClr val="tx1"/>
                </a:solidFill>
                <a:cs typeface="Arial" pitchFamily="34" charset="0"/>
              </a:rPr>
              <a:t>”</a:t>
            </a:r>
          </a:p>
          <a:p>
            <a:pPr marL="285750" indent="-285750" fontAlgn="auto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Wingdings" charset="2"/>
              <a:buChar char="§"/>
              <a:defRPr/>
            </a:pPr>
            <a:r>
              <a:rPr lang="de-DE" sz="1600" dirty="0" smtClean="0">
                <a:solidFill>
                  <a:schemeClr val="tx1"/>
                </a:solidFill>
                <a:cs typeface="Arial" pitchFamily="34" charset="0"/>
              </a:rPr>
              <a:t>Betriebssystem “iOS12”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b="1" dirty="0" smtClean="0">
                <a:solidFill>
                  <a:schemeClr val="tx1"/>
                </a:solidFill>
                <a:cs typeface="Arial" pitchFamily="34" charset="0"/>
              </a:rPr>
              <a:t>Patente: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charset="2"/>
              <a:buChar char="§"/>
              <a:defRPr/>
            </a:pPr>
            <a:r>
              <a:rPr lang="de-DE" sz="1600" dirty="0" smtClean="0">
                <a:solidFill>
                  <a:schemeClr val="tx1"/>
                </a:solidFill>
                <a:cs typeface="Arial" pitchFamily="34" charset="0"/>
              </a:rPr>
              <a:t>Datenverarbeitungsmethoden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charset="2"/>
              <a:buChar char="§"/>
              <a:defRPr/>
            </a:pPr>
            <a:r>
              <a:rPr lang="de-DE" sz="1600" dirty="0" smtClean="0">
                <a:solidFill>
                  <a:schemeClr val="tx1"/>
                </a:solidFill>
                <a:cs typeface="Arial" pitchFamily="34" charset="0"/>
              </a:rPr>
              <a:t>Halbleiterschaltkreis</a:t>
            </a:r>
          </a:p>
          <a:p>
            <a:pPr marL="285750" indent="-285750" fontAlgn="auto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Wingdings" charset="2"/>
              <a:buChar char="§"/>
              <a:defRPr/>
            </a:pPr>
            <a:r>
              <a:rPr lang="de-DE" sz="1600" dirty="0" smtClean="0">
                <a:solidFill>
                  <a:schemeClr val="tx1"/>
                </a:solidFill>
                <a:cs typeface="Arial" pitchFamily="34" charset="0"/>
              </a:rPr>
              <a:t>Chemische Stoffe</a:t>
            </a:r>
            <a:endParaRPr lang="de-DE" sz="16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b="1" dirty="0" smtClean="0">
                <a:solidFill>
                  <a:schemeClr val="tx1"/>
                </a:solidFill>
                <a:cs typeface="Arial" pitchFamily="34" charset="0"/>
              </a:rPr>
              <a:t>Urheberrechte: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charset="2"/>
              <a:buChar char="§"/>
              <a:defRPr/>
            </a:pPr>
            <a:r>
              <a:rPr lang="de-DE" sz="1600" dirty="0" smtClean="0">
                <a:solidFill>
                  <a:schemeClr val="tx1"/>
                </a:solidFill>
                <a:cs typeface="Arial" pitchFamily="34" charset="0"/>
              </a:rPr>
              <a:t>Softwarecode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charset="2"/>
              <a:buChar char="§"/>
              <a:defRPr/>
            </a:pPr>
            <a:r>
              <a:rPr lang="de-DE" sz="1600" dirty="0" smtClean="0">
                <a:solidFill>
                  <a:schemeClr val="tx1"/>
                </a:solidFill>
                <a:cs typeface="Arial" pitchFamily="34" charset="0"/>
              </a:rPr>
              <a:t>Bedienungsanleitung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charset="2"/>
              <a:buChar char="§"/>
              <a:defRPr/>
            </a:pPr>
            <a:r>
              <a:rPr lang="de-DE" sz="1600" dirty="0" smtClean="0">
                <a:solidFill>
                  <a:schemeClr val="tx1"/>
                </a:solidFill>
                <a:cs typeface="Arial" pitchFamily="34" charset="0"/>
              </a:rPr>
              <a:t>Klingeltöne…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charset="2"/>
              <a:buChar char="§"/>
              <a:defRPr/>
            </a:pPr>
            <a:endParaRPr lang="de-DE" sz="16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endParaRPr lang="de-DE" b="0" dirty="0"/>
          </a:p>
        </p:txBody>
      </p:sp>
      <p:pic>
        <p:nvPicPr>
          <p:cNvPr id="7" name="Grafik 3">
            <a:extLst>
              <a:ext uri="{FF2B5EF4-FFF2-40B4-BE49-F238E27FC236}">
                <a16:creationId xmlns="" xmlns:a16="http://schemas.microsoft.com/office/drawing/2014/main" id="{8C62E678-9AF5-4843-8DAB-B04C7CC4DA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693" t="6443" r="28163" b="4481"/>
          <a:stretch/>
        </p:blipFill>
        <p:spPr>
          <a:xfrm>
            <a:off x="6303942" y="2376039"/>
            <a:ext cx="2273028" cy="3361967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667832" y="2414587"/>
            <a:ext cx="2736304" cy="26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84225" indent="-2444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  <a:defRPr sz="1400">
                <a:solidFill>
                  <a:srgbClr val="000000"/>
                </a:solidFill>
                <a:latin typeface="+mn-lt"/>
              </a:defRPr>
            </a:lvl2pPr>
            <a:lvl3pPr marL="11922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Symbol" pitchFamily="2" charset="2"/>
              <a:buChar char="-"/>
              <a:defRPr sz="1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00" b="1" dirty="0" smtClean="0">
                <a:solidFill>
                  <a:schemeClr val="tx1"/>
                </a:solidFill>
                <a:cs typeface="Arial" pitchFamily="34" charset="0"/>
              </a:rPr>
              <a:t>Geschäftsgeheimnisse: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charset="2"/>
              <a:buChar char="§"/>
              <a:defRPr/>
            </a:pPr>
            <a:r>
              <a:rPr lang="de-DE" sz="1600" dirty="0" smtClean="0">
                <a:solidFill>
                  <a:schemeClr val="tx1"/>
                </a:solidFill>
                <a:cs typeface="Arial" pitchFamily="34" charset="0"/>
              </a:rPr>
              <a:t>Produktionsprozesse?</a:t>
            </a:r>
          </a:p>
          <a:p>
            <a:pPr marL="285750" indent="-285750" fontAlgn="auto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Wingdings" charset="2"/>
              <a:buChar char="§"/>
              <a:defRPr/>
            </a:pPr>
            <a:r>
              <a:rPr lang="de-DE" sz="1600" dirty="0" smtClean="0">
                <a:solidFill>
                  <a:schemeClr val="tx1"/>
                </a:solidFill>
                <a:cs typeface="Arial" pitchFamily="34" charset="0"/>
              </a:rPr>
              <a:t>???</a:t>
            </a:r>
            <a:endParaRPr lang="de-DE" kern="0" dirty="0" smtClean="0">
              <a:solidFill>
                <a:schemeClr val="tx1"/>
              </a:solidFill>
              <a:cs typeface="Arial" pitchFamily="34" charset="0"/>
            </a:endParaRP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de-DE" sz="1600" b="1" dirty="0" smtClean="0">
              <a:solidFill>
                <a:schemeClr val="tx1"/>
              </a:solidFill>
              <a:cs typeface="Arial" pitchFamily="34" charset="0"/>
            </a:endParaRP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de-DE" sz="1600" b="1" dirty="0" smtClean="0">
                <a:solidFill>
                  <a:schemeClr val="tx1"/>
                </a:solidFill>
                <a:cs typeface="Arial" pitchFamily="34" charset="0"/>
              </a:rPr>
              <a:t>Designs (z.T. registriert):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charset="2"/>
              <a:buChar char="§"/>
              <a:defRPr/>
            </a:pPr>
            <a:r>
              <a:rPr lang="de-DE" sz="1600" dirty="0" smtClean="0">
                <a:solidFill>
                  <a:schemeClr val="tx1"/>
                </a:solidFill>
                <a:cs typeface="Arial" pitchFamily="34" charset="0"/>
              </a:rPr>
              <a:t>Form des </a:t>
            </a:r>
            <a:r>
              <a:rPr lang="de-DE" sz="1600" dirty="0" err="1" smtClean="0">
                <a:solidFill>
                  <a:schemeClr val="tx1"/>
                </a:solidFill>
                <a:cs typeface="Arial" pitchFamily="34" charset="0"/>
              </a:rPr>
              <a:t>Smartphonegehäuses</a:t>
            </a:r>
            <a:endParaRPr lang="de-DE" sz="1600" dirty="0" smtClean="0">
              <a:solidFill>
                <a:schemeClr val="tx1"/>
              </a:solidFill>
              <a:cs typeface="Arial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Wingdings" charset="2"/>
              <a:buChar char="§"/>
              <a:defRPr/>
            </a:pPr>
            <a:r>
              <a:rPr lang="de-DE" sz="1600" dirty="0" smtClean="0">
                <a:solidFill>
                  <a:schemeClr val="tx1"/>
                </a:solidFill>
                <a:cs typeface="Arial" pitchFamily="34" charset="0"/>
              </a:rPr>
              <a:t>Form der App Icons</a:t>
            </a:r>
          </a:p>
          <a:p>
            <a:pPr marL="285750" indent="-285750" fontAlgn="auto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Wingdings" charset="2"/>
              <a:buChar char="§"/>
              <a:defRPr/>
            </a:pPr>
            <a:endParaRPr lang="en-US" sz="1600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79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423177" cy="686886"/>
          </a:xfrm>
        </p:spPr>
        <p:txBody>
          <a:bodyPr/>
          <a:lstStyle/>
          <a:p>
            <a:r>
              <a:rPr lang="de-DE" b="1" dirty="0" smtClean="0"/>
              <a:t>Patente als wichtige Informationsquelle </a:t>
            </a:r>
            <a:endParaRPr lang="de-DE" sz="1710" b="1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720823" y="1883638"/>
            <a:ext cx="8423177" cy="398828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36941" rIns="0" bIns="36941" numCol="1" anchor="t" anchorCtr="0" compatLnSpc="1">
            <a:prstTxWarp prst="textNoShape">
              <a:avLst/>
            </a:prstTxWarp>
          </a:bodyPr>
          <a:lstStyle>
            <a:lvl1pPr algn="l" defTabSz="995363" rtl="0" eaLnBrk="0" fontAlgn="base" hangingPunct="0">
              <a:spcBef>
                <a:spcPct val="0"/>
              </a:spcBef>
              <a:spcAft>
                <a:spcPct val="5000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0" indent="-360363" algn="l" defTabSz="995363" rtl="0" eaLnBrk="0" fontAlgn="base" hangingPunct="0">
              <a:spcBef>
                <a:spcPct val="0"/>
              </a:spcBef>
              <a:spcAft>
                <a:spcPct val="30000"/>
              </a:spcAft>
              <a:buSzPct val="100000"/>
              <a:buFont typeface="Symbol" pitchFamily="18" charset="2"/>
              <a:buChar char="·"/>
              <a:defRPr sz="2000">
                <a:solidFill>
                  <a:schemeClr val="tx1"/>
                </a:solidFill>
                <a:latin typeface="+mn-lt"/>
              </a:defRPr>
            </a:lvl2pPr>
            <a:lvl3pPr marL="1081088" indent="-360363" algn="l" defTabSz="995363" rtl="0" eaLnBrk="0" fontAlgn="base" hangingPunct="0">
              <a:spcBef>
                <a:spcPct val="0"/>
              </a:spcBef>
              <a:spcAft>
                <a:spcPct val="30000"/>
              </a:spcAft>
              <a:buSzPct val="80000"/>
              <a:buChar char="o"/>
              <a:defRPr sz="2000">
                <a:solidFill>
                  <a:schemeClr val="tx1"/>
                </a:solidFill>
                <a:latin typeface="+mn-lt"/>
              </a:defRPr>
            </a:lvl3pPr>
            <a:lvl4pPr marL="1619250" indent="-358775" algn="l" defTabSz="995363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Symbol" pitchFamily="18" charset="2"/>
              <a:buChar char="-"/>
              <a:defRPr sz="1700">
                <a:solidFill>
                  <a:schemeClr val="tx1"/>
                </a:solidFill>
                <a:latin typeface="+mn-lt"/>
              </a:defRPr>
            </a:lvl4pPr>
            <a:lvl5pPr marL="21605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5pPr>
            <a:lvl6pPr marL="26177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6pPr>
            <a:lvl7pPr marL="30749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7pPr>
            <a:lvl8pPr marL="35321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8pPr>
            <a:lvl9pPr marL="39893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9pPr>
          </a:lstStyle>
          <a:p>
            <a:pPr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/>
              <a:t>Informationen aus dem eigenen </a:t>
            </a:r>
            <a:r>
              <a:rPr lang="de-DE" dirty="0" smtClean="0"/>
              <a:t>Unternehmen: 55 </a:t>
            </a:r>
            <a:r>
              <a:rPr lang="de-DE" dirty="0"/>
              <a:t>% </a:t>
            </a:r>
            <a:endParaRPr lang="de-DE" dirty="0" smtClean="0"/>
          </a:p>
          <a:p>
            <a:pPr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Kunden </a:t>
            </a:r>
            <a:r>
              <a:rPr lang="de-DE" dirty="0"/>
              <a:t>aus der </a:t>
            </a:r>
            <a:r>
              <a:rPr lang="de-DE" dirty="0" smtClean="0"/>
              <a:t>Privatwirtschaft (inkl. Privathaushalte): 31% </a:t>
            </a:r>
          </a:p>
          <a:p>
            <a:pPr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Messen und Konferenzen: 14%</a:t>
            </a:r>
          </a:p>
          <a:p>
            <a:pPr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Wettbewerber: 13 </a:t>
            </a:r>
            <a:r>
              <a:rPr lang="de-DE" dirty="0"/>
              <a:t>%, </a:t>
            </a:r>
            <a:endParaRPr lang="de-DE" dirty="0" smtClean="0"/>
          </a:p>
          <a:p>
            <a:pPr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Lieferanten: </a:t>
            </a:r>
            <a:r>
              <a:rPr lang="de-DE" dirty="0"/>
              <a:t>10 % </a:t>
            </a:r>
            <a:endParaRPr lang="de-DE" dirty="0" smtClean="0"/>
          </a:p>
          <a:p>
            <a:pPr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/>
              <a:t>Wissenschaftliche Zeitschriften: 9%</a:t>
            </a:r>
          </a:p>
          <a:p>
            <a:pPr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Kunden </a:t>
            </a:r>
            <a:r>
              <a:rPr lang="de-DE" dirty="0"/>
              <a:t>aus dem öffentlichen </a:t>
            </a:r>
            <a:r>
              <a:rPr lang="de-DE" dirty="0" smtClean="0"/>
              <a:t>Sektor: </a:t>
            </a:r>
            <a:r>
              <a:rPr lang="de-DE" dirty="0"/>
              <a:t>8 </a:t>
            </a:r>
            <a:r>
              <a:rPr lang="de-DE" dirty="0" smtClean="0"/>
              <a:t>%</a:t>
            </a:r>
          </a:p>
          <a:p>
            <a:pPr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Verbände </a:t>
            </a:r>
            <a:r>
              <a:rPr lang="de-DE" dirty="0"/>
              <a:t>und Kammern: 7 </a:t>
            </a:r>
            <a:r>
              <a:rPr lang="de-DE" dirty="0" smtClean="0"/>
              <a:t>%</a:t>
            </a:r>
          </a:p>
          <a:p>
            <a:pPr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Hochschulen: 6%</a:t>
            </a:r>
          </a:p>
          <a:p>
            <a:pPr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/>
              <a:t>Normen und Standards: 5</a:t>
            </a:r>
            <a:r>
              <a:rPr lang="de-DE" dirty="0" smtClean="0"/>
              <a:t>%</a:t>
            </a:r>
          </a:p>
          <a:p>
            <a:pPr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Staatliche Forschungseinrichtungen: 4%</a:t>
            </a:r>
          </a:p>
          <a:p>
            <a:pPr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/>
              <a:t>Berater bzw. Ingenieurbüros: 4 %</a:t>
            </a:r>
          </a:p>
          <a:p>
            <a:pPr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/>
              <a:t>Private </a:t>
            </a:r>
            <a:r>
              <a:rPr lang="de-DE" dirty="0" err="1" smtClean="0"/>
              <a:t>FuE</a:t>
            </a:r>
            <a:r>
              <a:rPr lang="de-DE" dirty="0" smtClean="0"/>
              <a:t>-Dienstleister: </a:t>
            </a:r>
            <a:r>
              <a:rPr lang="de-DE" dirty="0"/>
              <a:t>3 % </a:t>
            </a:r>
            <a:endParaRPr lang="de-DE" dirty="0" smtClean="0"/>
          </a:p>
          <a:p>
            <a:pPr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err="1" smtClean="0"/>
              <a:t>Crowdsourcing</a:t>
            </a:r>
            <a:r>
              <a:rPr lang="de-DE" dirty="0"/>
              <a:t>: 2 </a:t>
            </a:r>
            <a:r>
              <a:rPr lang="de-DE" dirty="0" smtClean="0"/>
              <a:t>%</a:t>
            </a:r>
          </a:p>
          <a:p>
            <a:pPr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b="1" dirty="0" smtClean="0"/>
              <a:t>Patente: 1 </a:t>
            </a:r>
            <a:r>
              <a:rPr lang="de-DE" b="1" dirty="0"/>
              <a:t>% </a:t>
            </a:r>
            <a:r>
              <a:rPr lang="de-DE" b="1" dirty="0" smtClean="0"/>
              <a:t> </a:t>
            </a:r>
            <a:endParaRPr lang="de-DE" sz="1710" b="1" kern="0" dirty="0"/>
          </a:p>
        </p:txBody>
      </p:sp>
      <p:sp>
        <p:nvSpPr>
          <p:cNvPr id="3" name="Textfeld 2"/>
          <p:cNvSpPr txBox="1"/>
          <p:nvPr/>
        </p:nvSpPr>
        <p:spPr>
          <a:xfrm>
            <a:off x="6516216" y="6420307"/>
            <a:ext cx="2493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Quelle: ZEW 2017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338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445970"/>
            <a:ext cx="8423177" cy="686886"/>
          </a:xfrm>
        </p:spPr>
        <p:txBody>
          <a:bodyPr/>
          <a:lstStyle/>
          <a:p>
            <a:r>
              <a:rPr lang="de-DE" b="1" dirty="0" smtClean="0"/>
              <a:t>Patentierungsmotive </a:t>
            </a:r>
            <a:endParaRPr lang="de-DE" sz="1710" b="1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755576" y="2321037"/>
            <a:ext cx="8423177" cy="398828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36941" rIns="0" bIns="36941" numCol="1" anchor="t" anchorCtr="0" compatLnSpc="1">
            <a:prstTxWarp prst="textNoShape">
              <a:avLst/>
            </a:prstTxWarp>
          </a:bodyPr>
          <a:lstStyle>
            <a:lvl1pPr algn="l" defTabSz="995363" rtl="0" eaLnBrk="0" fontAlgn="base" hangingPunct="0">
              <a:spcBef>
                <a:spcPct val="0"/>
              </a:spcBef>
              <a:spcAft>
                <a:spcPct val="5000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0" indent="-360363" algn="l" defTabSz="995363" rtl="0" eaLnBrk="0" fontAlgn="base" hangingPunct="0">
              <a:spcBef>
                <a:spcPct val="0"/>
              </a:spcBef>
              <a:spcAft>
                <a:spcPct val="30000"/>
              </a:spcAft>
              <a:buSzPct val="100000"/>
              <a:buFont typeface="Symbol" pitchFamily="18" charset="2"/>
              <a:buChar char="·"/>
              <a:defRPr sz="2000">
                <a:solidFill>
                  <a:schemeClr val="tx1"/>
                </a:solidFill>
                <a:latin typeface="+mn-lt"/>
              </a:defRPr>
            </a:lvl2pPr>
            <a:lvl3pPr marL="1081088" indent="-360363" algn="l" defTabSz="995363" rtl="0" eaLnBrk="0" fontAlgn="base" hangingPunct="0">
              <a:spcBef>
                <a:spcPct val="0"/>
              </a:spcBef>
              <a:spcAft>
                <a:spcPct val="30000"/>
              </a:spcAft>
              <a:buSzPct val="80000"/>
              <a:buChar char="o"/>
              <a:defRPr sz="2000">
                <a:solidFill>
                  <a:schemeClr val="tx1"/>
                </a:solidFill>
                <a:latin typeface="+mn-lt"/>
              </a:defRPr>
            </a:lvl3pPr>
            <a:lvl4pPr marL="1619250" indent="-358775" algn="l" defTabSz="995363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Symbol" pitchFamily="18" charset="2"/>
              <a:buChar char="-"/>
              <a:defRPr sz="1700">
                <a:solidFill>
                  <a:schemeClr val="tx1"/>
                </a:solidFill>
                <a:latin typeface="+mn-lt"/>
              </a:defRPr>
            </a:lvl4pPr>
            <a:lvl5pPr marL="21605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5pPr>
            <a:lvl6pPr marL="26177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6pPr>
            <a:lvl7pPr marL="30749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7pPr>
            <a:lvl8pPr marL="35321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8pPr>
            <a:lvl9pPr marL="39893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AT" dirty="0"/>
              <a:t> </a:t>
            </a:r>
            <a:endParaRPr lang="de-DE" dirty="0"/>
          </a:p>
          <a:p>
            <a:endParaRPr lang="de-DE" sz="1710" kern="0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 bwMode="auto">
          <a:xfrm>
            <a:off x="907976" y="2473437"/>
            <a:ext cx="8423177" cy="398828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36941" rIns="0" bIns="36941" numCol="1" anchor="t" anchorCtr="0" compatLnSpc="1">
            <a:prstTxWarp prst="textNoShape">
              <a:avLst/>
            </a:prstTxWarp>
          </a:bodyPr>
          <a:lstStyle>
            <a:lvl1pPr algn="l" defTabSz="995363" rtl="0" eaLnBrk="0" fontAlgn="base" hangingPunct="0">
              <a:spcBef>
                <a:spcPct val="0"/>
              </a:spcBef>
              <a:spcAft>
                <a:spcPct val="5000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0" indent="-360363" algn="l" defTabSz="995363" rtl="0" eaLnBrk="0" fontAlgn="base" hangingPunct="0">
              <a:spcBef>
                <a:spcPct val="0"/>
              </a:spcBef>
              <a:spcAft>
                <a:spcPct val="30000"/>
              </a:spcAft>
              <a:buSzPct val="100000"/>
              <a:buFont typeface="Symbol" pitchFamily="18" charset="2"/>
              <a:buChar char="·"/>
              <a:defRPr sz="2000">
                <a:solidFill>
                  <a:schemeClr val="tx1"/>
                </a:solidFill>
                <a:latin typeface="+mn-lt"/>
              </a:defRPr>
            </a:lvl2pPr>
            <a:lvl3pPr marL="1081088" indent="-360363" algn="l" defTabSz="995363" rtl="0" eaLnBrk="0" fontAlgn="base" hangingPunct="0">
              <a:spcBef>
                <a:spcPct val="0"/>
              </a:spcBef>
              <a:spcAft>
                <a:spcPct val="30000"/>
              </a:spcAft>
              <a:buSzPct val="80000"/>
              <a:buChar char="o"/>
              <a:defRPr sz="2000">
                <a:solidFill>
                  <a:schemeClr val="tx1"/>
                </a:solidFill>
                <a:latin typeface="+mn-lt"/>
              </a:defRPr>
            </a:lvl3pPr>
            <a:lvl4pPr marL="1619250" indent="-358775" algn="l" defTabSz="995363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Symbol" pitchFamily="18" charset="2"/>
              <a:buChar char="-"/>
              <a:defRPr sz="1700">
                <a:solidFill>
                  <a:schemeClr val="tx1"/>
                </a:solidFill>
                <a:latin typeface="+mn-lt"/>
              </a:defRPr>
            </a:lvl4pPr>
            <a:lvl5pPr marL="21605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5pPr>
            <a:lvl6pPr marL="26177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6pPr>
            <a:lvl7pPr marL="30749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7pPr>
            <a:lvl8pPr marL="35321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8pPr>
            <a:lvl9pPr marL="39893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710" kern="0" dirty="0" smtClean="0"/>
              <a:t>Schutz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710" kern="0" dirty="0" smtClean="0"/>
              <a:t>Blockade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710" kern="0" dirty="0" err="1" smtClean="0"/>
              <a:t>Verhandlungsasset</a:t>
            </a:r>
            <a:endParaRPr lang="de-DE" sz="1710" kern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710" kern="0" dirty="0" smtClean="0"/>
              <a:t>Image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710" kern="0" dirty="0" smtClean="0"/>
              <a:t>Anreizsystem</a:t>
            </a:r>
          </a:p>
          <a:p>
            <a:endParaRPr lang="de-DE" sz="1710" kern="0" dirty="0"/>
          </a:p>
        </p:txBody>
      </p:sp>
      <p:sp>
        <p:nvSpPr>
          <p:cNvPr id="6" name="Textfeld 5"/>
          <p:cNvSpPr txBox="1"/>
          <p:nvPr/>
        </p:nvSpPr>
        <p:spPr>
          <a:xfrm>
            <a:off x="6516216" y="6420307"/>
            <a:ext cx="2493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Quelle: Blind et al 2006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218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725369"/>
            <a:ext cx="8423177" cy="686886"/>
          </a:xfrm>
        </p:spPr>
        <p:txBody>
          <a:bodyPr/>
          <a:lstStyle/>
          <a:p>
            <a:r>
              <a:rPr lang="de-DE" b="1" dirty="0" smtClean="0"/>
              <a:t>Herausforderungen</a:t>
            </a:r>
            <a:endParaRPr lang="de-DE" sz="1710" b="1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744527" y="1445047"/>
            <a:ext cx="8423177" cy="398828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36941" rIns="0" bIns="36941" numCol="1" anchor="t" anchorCtr="0" compatLnSpc="1">
            <a:prstTxWarp prst="textNoShape">
              <a:avLst/>
            </a:prstTxWarp>
          </a:bodyPr>
          <a:lstStyle>
            <a:lvl1pPr algn="l" defTabSz="995363" rtl="0" eaLnBrk="0" fontAlgn="base" hangingPunct="0">
              <a:spcBef>
                <a:spcPct val="0"/>
              </a:spcBef>
              <a:spcAft>
                <a:spcPct val="5000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0" indent="-360363" algn="l" defTabSz="995363" rtl="0" eaLnBrk="0" fontAlgn="base" hangingPunct="0">
              <a:spcBef>
                <a:spcPct val="0"/>
              </a:spcBef>
              <a:spcAft>
                <a:spcPct val="30000"/>
              </a:spcAft>
              <a:buSzPct val="100000"/>
              <a:buFont typeface="Symbol" pitchFamily="18" charset="2"/>
              <a:buChar char="·"/>
              <a:defRPr sz="2000">
                <a:solidFill>
                  <a:schemeClr val="tx1"/>
                </a:solidFill>
                <a:latin typeface="+mn-lt"/>
              </a:defRPr>
            </a:lvl2pPr>
            <a:lvl3pPr marL="1081088" indent="-360363" algn="l" defTabSz="995363" rtl="0" eaLnBrk="0" fontAlgn="base" hangingPunct="0">
              <a:spcBef>
                <a:spcPct val="0"/>
              </a:spcBef>
              <a:spcAft>
                <a:spcPct val="30000"/>
              </a:spcAft>
              <a:buSzPct val="80000"/>
              <a:buChar char="o"/>
              <a:defRPr sz="2000">
                <a:solidFill>
                  <a:schemeClr val="tx1"/>
                </a:solidFill>
                <a:latin typeface="+mn-lt"/>
              </a:defRPr>
            </a:lvl3pPr>
            <a:lvl4pPr marL="1619250" indent="-358775" algn="l" defTabSz="995363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Symbol" pitchFamily="18" charset="2"/>
              <a:buChar char="-"/>
              <a:defRPr sz="1700">
                <a:solidFill>
                  <a:schemeClr val="tx1"/>
                </a:solidFill>
                <a:latin typeface="+mn-lt"/>
              </a:defRPr>
            </a:lvl4pPr>
            <a:lvl5pPr marL="21605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5pPr>
            <a:lvl6pPr marL="26177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6pPr>
            <a:lvl7pPr marL="30749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7pPr>
            <a:lvl8pPr marL="35321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8pPr>
            <a:lvl9pPr marL="39893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710" kern="0" dirty="0" smtClean="0"/>
              <a:t>Open Innovation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710" kern="0" dirty="0" smtClean="0"/>
              <a:t>komplexe globale Wertschöpfungsketten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710" kern="0" dirty="0" smtClean="0"/>
              <a:t>zunehmende Konzentration auf Großunternehmen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710" kern="0" dirty="0" smtClean="0"/>
              <a:t>Kosten und Durchsetzungsprobleme für KMUs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710" kern="0" dirty="0" smtClean="0"/>
              <a:t>fehlende Anreize in der Wissenschaft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710" kern="0" dirty="0" smtClean="0"/>
              <a:t>umstrittene Geschäftsmodelle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710" kern="0" dirty="0" smtClean="0"/>
              <a:t>zunehmende Digitalisierung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710" kern="0" dirty="0" smtClean="0"/>
              <a:t>zunehmende Dynamik in Wissenschaft und Technologie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710" kern="0" dirty="0" smtClean="0"/>
              <a:t>Schnittstellen zu anderen Schutzrechten:</a:t>
            </a:r>
          </a:p>
          <a:p>
            <a:pPr marL="825500" lvl="1" indent="-285750">
              <a:buFont typeface="Arial" panose="020B0604020202020204" pitchFamily="34" charset="0"/>
              <a:buChar char="•"/>
            </a:pPr>
            <a:r>
              <a:rPr lang="de-DE" sz="1710" kern="0" dirty="0" smtClean="0"/>
              <a:t>Softwarepatente</a:t>
            </a:r>
          </a:p>
          <a:p>
            <a:pPr marL="825500" lvl="1" indent="-285750">
              <a:buFont typeface="Arial" panose="020B0604020202020204" pitchFamily="34" charset="0"/>
              <a:buChar char="•"/>
            </a:pPr>
            <a:r>
              <a:rPr lang="de-DE" sz="1710" kern="0" dirty="0" smtClean="0"/>
              <a:t>Open Source</a:t>
            </a:r>
          </a:p>
          <a:p>
            <a:pPr marL="825500" lvl="1" indent="-285750">
              <a:buFont typeface="Arial" panose="020B0604020202020204" pitchFamily="34" charset="0"/>
              <a:buChar char="•"/>
            </a:pPr>
            <a:r>
              <a:rPr lang="de-DE" sz="1710" kern="0" dirty="0" smtClean="0"/>
              <a:t>Standards</a:t>
            </a:r>
          </a:p>
          <a:p>
            <a:pPr marL="825500" lvl="1" indent="-285750">
              <a:buFont typeface="Arial" panose="020B0604020202020204" pitchFamily="34" charset="0"/>
              <a:buChar char="•"/>
            </a:pPr>
            <a:r>
              <a:rPr lang="de-DE" sz="1710" kern="0" dirty="0" smtClean="0"/>
              <a:t>KI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710" kern="0" dirty="0" smtClean="0"/>
              <a:t>Globalisierung und aktuelle geopolitische Strömungen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710" kern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710" kern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710" kern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710" kern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710" kern="0" dirty="0" smtClean="0"/>
          </a:p>
          <a:p>
            <a:endParaRPr lang="de-DE" sz="1710" kern="0" dirty="0"/>
          </a:p>
        </p:txBody>
      </p:sp>
      <p:sp>
        <p:nvSpPr>
          <p:cNvPr id="4" name="Textfeld 3"/>
          <p:cNvSpPr txBox="1"/>
          <p:nvPr/>
        </p:nvSpPr>
        <p:spPr>
          <a:xfrm>
            <a:off x="6516216" y="6420307"/>
            <a:ext cx="2493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Quelle: u.a. Blind et al 2018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411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235215"/>
            <a:ext cx="8423177" cy="686886"/>
          </a:xfrm>
        </p:spPr>
        <p:txBody>
          <a:bodyPr/>
          <a:lstStyle/>
          <a:p>
            <a:r>
              <a:rPr lang="de-DE" b="1" dirty="0" smtClean="0"/>
              <a:t>Lösungen bzgl. Anmeldung und Erteilung </a:t>
            </a:r>
            <a:endParaRPr lang="de-DE" sz="1710" b="1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720823" y="2060848"/>
            <a:ext cx="8423177" cy="398828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36941" rIns="0" bIns="36941" numCol="1" anchor="t" anchorCtr="0" compatLnSpc="1">
            <a:prstTxWarp prst="textNoShape">
              <a:avLst/>
            </a:prstTxWarp>
          </a:bodyPr>
          <a:lstStyle>
            <a:lvl1pPr algn="l" defTabSz="995363" rtl="0" eaLnBrk="0" fontAlgn="base" hangingPunct="0">
              <a:spcBef>
                <a:spcPct val="0"/>
              </a:spcBef>
              <a:spcAft>
                <a:spcPct val="5000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0" indent="-360363" algn="l" defTabSz="995363" rtl="0" eaLnBrk="0" fontAlgn="base" hangingPunct="0">
              <a:spcBef>
                <a:spcPct val="0"/>
              </a:spcBef>
              <a:spcAft>
                <a:spcPct val="30000"/>
              </a:spcAft>
              <a:buSzPct val="100000"/>
              <a:buFont typeface="Symbol" pitchFamily="18" charset="2"/>
              <a:buChar char="·"/>
              <a:defRPr sz="2000">
                <a:solidFill>
                  <a:schemeClr val="tx1"/>
                </a:solidFill>
                <a:latin typeface="+mn-lt"/>
              </a:defRPr>
            </a:lvl2pPr>
            <a:lvl3pPr marL="1081088" indent="-360363" algn="l" defTabSz="995363" rtl="0" eaLnBrk="0" fontAlgn="base" hangingPunct="0">
              <a:spcBef>
                <a:spcPct val="0"/>
              </a:spcBef>
              <a:spcAft>
                <a:spcPct val="30000"/>
              </a:spcAft>
              <a:buSzPct val="80000"/>
              <a:buChar char="o"/>
              <a:defRPr sz="2000">
                <a:solidFill>
                  <a:schemeClr val="tx1"/>
                </a:solidFill>
                <a:latin typeface="+mn-lt"/>
              </a:defRPr>
            </a:lvl3pPr>
            <a:lvl4pPr marL="1619250" indent="-358775" algn="l" defTabSz="995363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Symbol" pitchFamily="18" charset="2"/>
              <a:buChar char="-"/>
              <a:defRPr sz="1700">
                <a:solidFill>
                  <a:schemeClr val="tx1"/>
                </a:solidFill>
                <a:latin typeface="+mn-lt"/>
              </a:defRPr>
            </a:lvl4pPr>
            <a:lvl5pPr marL="21605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5pPr>
            <a:lvl6pPr marL="26177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6pPr>
            <a:lvl7pPr marL="30749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7pPr>
            <a:lvl8pPr marL="35321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8pPr>
            <a:lvl9pPr marL="39893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Unterstützung von KMUs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Unterstützung von Forschungseinrichtungen (extern und intern) und Forschern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Erhöhung der Patentqualität durch die Erhöhung des Neuheitsgrades und erfinderischen Tätigkeit (Einengung des Scopes)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Erhöhung und Spezifikation der </a:t>
            </a:r>
            <a:r>
              <a:rPr lang="de-DE" sz="1800" dirty="0" err="1" smtClean="0"/>
              <a:t>Technizität</a:t>
            </a:r>
            <a:endParaRPr lang="de-DE" sz="18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Ausschluss der Patentierbarkeit von Software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Klärung der Rolle von KI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Internationale Harmonisierung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710" kern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710" kern="0" dirty="0" smtClean="0"/>
          </a:p>
          <a:p>
            <a:endParaRPr lang="de-DE" sz="1710" kern="0" dirty="0"/>
          </a:p>
        </p:txBody>
      </p:sp>
      <p:sp>
        <p:nvSpPr>
          <p:cNvPr id="4" name="Textfeld 3"/>
          <p:cNvSpPr txBox="1"/>
          <p:nvPr/>
        </p:nvSpPr>
        <p:spPr>
          <a:xfrm>
            <a:off x="6516216" y="6420307"/>
            <a:ext cx="2493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Quelle: u.a. Blind et al 2018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075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445970"/>
            <a:ext cx="8423177" cy="686886"/>
          </a:xfrm>
        </p:spPr>
        <p:txBody>
          <a:bodyPr/>
          <a:lstStyle/>
          <a:p>
            <a:r>
              <a:rPr lang="de-DE" b="1" dirty="0" smtClean="0"/>
              <a:t>Lösungen bzgl. Durchsetzung und Umsetzung </a:t>
            </a:r>
            <a:endParaRPr lang="de-DE" sz="1710" b="1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755576" y="2321037"/>
            <a:ext cx="8423177" cy="398828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36941" rIns="0" bIns="36941" numCol="1" anchor="t" anchorCtr="0" compatLnSpc="1">
            <a:prstTxWarp prst="textNoShape">
              <a:avLst/>
            </a:prstTxWarp>
          </a:bodyPr>
          <a:lstStyle>
            <a:lvl1pPr algn="l" defTabSz="995363" rtl="0" eaLnBrk="0" fontAlgn="base" hangingPunct="0">
              <a:spcBef>
                <a:spcPct val="0"/>
              </a:spcBef>
              <a:spcAft>
                <a:spcPct val="5000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0" indent="-360363" algn="l" defTabSz="995363" rtl="0" eaLnBrk="0" fontAlgn="base" hangingPunct="0">
              <a:spcBef>
                <a:spcPct val="0"/>
              </a:spcBef>
              <a:spcAft>
                <a:spcPct val="30000"/>
              </a:spcAft>
              <a:buSzPct val="100000"/>
              <a:buFont typeface="Symbol" pitchFamily="18" charset="2"/>
              <a:buChar char="·"/>
              <a:defRPr sz="2000">
                <a:solidFill>
                  <a:schemeClr val="tx1"/>
                </a:solidFill>
                <a:latin typeface="+mn-lt"/>
              </a:defRPr>
            </a:lvl2pPr>
            <a:lvl3pPr marL="1081088" indent="-360363" algn="l" defTabSz="995363" rtl="0" eaLnBrk="0" fontAlgn="base" hangingPunct="0">
              <a:spcBef>
                <a:spcPct val="0"/>
              </a:spcBef>
              <a:spcAft>
                <a:spcPct val="30000"/>
              </a:spcAft>
              <a:buSzPct val="80000"/>
              <a:buChar char="o"/>
              <a:defRPr sz="2000">
                <a:solidFill>
                  <a:schemeClr val="tx1"/>
                </a:solidFill>
                <a:latin typeface="+mn-lt"/>
              </a:defRPr>
            </a:lvl3pPr>
            <a:lvl4pPr marL="1619250" indent="-358775" algn="l" defTabSz="995363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Symbol" pitchFamily="18" charset="2"/>
              <a:buChar char="-"/>
              <a:defRPr sz="1700">
                <a:solidFill>
                  <a:schemeClr val="tx1"/>
                </a:solidFill>
                <a:latin typeface="+mn-lt"/>
              </a:defRPr>
            </a:lvl4pPr>
            <a:lvl5pPr marL="21605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5pPr>
            <a:lvl6pPr marL="26177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6pPr>
            <a:lvl7pPr marL="30749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7pPr>
            <a:lvl8pPr marL="35321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8pPr>
            <a:lvl9pPr marL="3989388" indent="-360363" algn="l" defTabSz="995363" rtl="0" eaLnBrk="0" fontAlgn="base" hangingPunct="0">
              <a:lnSpc>
                <a:spcPts val="1988"/>
              </a:lnSpc>
              <a:spcBef>
                <a:spcPct val="40000"/>
              </a:spcBef>
              <a:spcAft>
                <a:spcPct val="0"/>
              </a:spcAft>
              <a:buChar char="-"/>
              <a:defRPr sz="17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Kompatible Lizenzierungsbedingungen zw. Patenten und Open Source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Spezifikation des Fokus von standard-essentiellen Patenten und entsprechender Lizenzbedingungen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mehr Transparenz bzgl. Lizenzbedingungen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Etablierung von spezialisierten Patentgerichten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Gemeinsame Klärung von Verletzungs- und Nichtigkeitsfragen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1800" dirty="0" smtClean="0"/>
              <a:t>Regulierung </a:t>
            </a:r>
            <a:r>
              <a:rPr lang="de-DE" sz="1800" dirty="0"/>
              <a:t>von Patentdurchsetzungsorganisationen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de-DE" sz="1800" dirty="0"/>
          </a:p>
        </p:txBody>
      </p:sp>
      <p:sp>
        <p:nvSpPr>
          <p:cNvPr id="4" name="Textfeld 3"/>
          <p:cNvSpPr txBox="1"/>
          <p:nvPr/>
        </p:nvSpPr>
        <p:spPr>
          <a:xfrm>
            <a:off x="6516216" y="6420307"/>
            <a:ext cx="2493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Quelle: u.a. Blind et al 2018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102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U_PPT_Master_ohneBild_HDL-einzeilig">
  <a:themeElements>
    <a:clrScheme name="Technische Universität Berlin | PowerPoint Master 1">
      <a:dk1>
        <a:srgbClr val="000000"/>
      </a:dk1>
      <a:lt1>
        <a:srgbClr val="FFFFFF"/>
      </a:lt1>
      <a:dk2>
        <a:srgbClr val="C50E1F"/>
      </a:dk2>
      <a:lt2>
        <a:srgbClr val="B2B2B2"/>
      </a:lt2>
      <a:accent1>
        <a:srgbClr val="717171"/>
      </a:accent1>
      <a:accent2>
        <a:srgbClr val="177191"/>
      </a:accent2>
      <a:accent3>
        <a:srgbClr val="FFFFFF"/>
      </a:accent3>
      <a:accent4>
        <a:srgbClr val="000000"/>
      </a:accent4>
      <a:accent5>
        <a:srgbClr val="BBBBBB"/>
      </a:accent5>
      <a:accent6>
        <a:srgbClr val="146683"/>
      </a:accent6>
      <a:hlink>
        <a:srgbClr val="53BDE3"/>
      </a:hlink>
      <a:folHlink>
        <a:srgbClr val="99CC00"/>
      </a:folHlink>
    </a:clrScheme>
    <a:fontScheme name="Technische Universität Berlin | PowerPoint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chnische Universität Berlin | PowerPoint Master 1">
        <a:dk1>
          <a:srgbClr val="000000"/>
        </a:dk1>
        <a:lt1>
          <a:srgbClr val="FFFFFF"/>
        </a:lt1>
        <a:dk2>
          <a:srgbClr val="C50E1F"/>
        </a:dk2>
        <a:lt2>
          <a:srgbClr val="B2B2B2"/>
        </a:lt2>
        <a:accent1>
          <a:srgbClr val="717171"/>
        </a:accent1>
        <a:accent2>
          <a:srgbClr val="177191"/>
        </a:accent2>
        <a:accent3>
          <a:srgbClr val="FFFFFF"/>
        </a:accent3>
        <a:accent4>
          <a:srgbClr val="000000"/>
        </a:accent4>
        <a:accent5>
          <a:srgbClr val="BBBBBB"/>
        </a:accent5>
        <a:accent6>
          <a:srgbClr val="146683"/>
        </a:accent6>
        <a:hlink>
          <a:srgbClr val="53BDE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N">
  <a:themeElements>
    <a:clrScheme name="DIN 1">
      <a:dk1>
        <a:srgbClr val="000000"/>
      </a:dk1>
      <a:lt1>
        <a:srgbClr val="FFFFFF"/>
      </a:lt1>
      <a:dk2>
        <a:srgbClr val="008FD5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N 1">
        <a:dk1>
          <a:srgbClr val="000000"/>
        </a:dk1>
        <a:lt1>
          <a:srgbClr val="FFFFFF"/>
        </a:lt1>
        <a:dk2>
          <a:srgbClr val="008FD5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IN">
  <a:themeElements>
    <a:clrScheme name="DIN 1">
      <a:dk1>
        <a:srgbClr val="000000"/>
      </a:dk1>
      <a:lt1>
        <a:srgbClr val="FFFFFF"/>
      </a:lt1>
      <a:dk2>
        <a:srgbClr val="008FD5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N 1">
        <a:dk1>
          <a:srgbClr val="000000"/>
        </a:dk1>
        <a:lt1>
          <a:srgbClr val="FFFFFF"/>
        </a:lt1>
        <a:dk2>
          <a:srgbClr val="008FD5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TU_PPT_Master_ohneBild_HDL-einzeilig</Template>
  <TotalTime>0</TotalTime>
  <Words>496</Words>
  <Application>Microsoft Office PowerPoint</Application>
  <PresentationFormat>Bildschirmpräsentation (4:3)</PresentationFormat>
  <Paragraphs>133</Paragraphs>
  <Slides>11</Slides>
  <Notes>9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TU_PPT_Master_ohneBild_HDL-einzeilig</vt:lpstr>
      <vt:lpstr>DIN</vt:lpstr>
      <vt:lpstr>1_DIN</vt:lpstr>
      <vt:lpstr>  Treiber oder Bremser: Die Rolle von Patenten für die Innovation    Prof. Dr. Knut Blind  Wien, 8. Oktober 2020 club research </vt:lpstr>
      <vt:lpstr>Der implizite ‘Sozialvertrag’ des Patents</vt:lpstr>
      <vt:lpstr>Nutzung von Schutzstrategien </vt:lpstr>
      <vt:lpstr>Intellektuelle Eigentumsrechte in einem Smartphone</vt:lpstr>
      <vt:lpstr>Patente als wichtige Informationsquelle </vt:lpstr>
      <vt:lpstr>Patentierungsmotive </vt:lpstr>
      <vt:lpstr>Herausforderungen</vt:lpstr>
      <vt:lpstr>Lösungen bzgl. Anmeldung und Erteilung </vt:lpstr>
      <vt:lpstr>Lösungen bzgl. Durchsetzung und Umsetzung </vt:lpstr>
      <vt:lpstr>Fazit </vt:lpstr>
      <vt:lpstr> Vielen Dank für Ihre Aufmerksamkeit!  Kontakt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Standardization as a Driving Force for Climate Innovations</dc:title>
  <dc:creator>EKrukenberg</dc:creator>
  <cp:lastModifiedBy>Steiner</cp:lastModifiedBy>
  <cp:revision>200</cp:revision>
  <cp:lastPrinted>2013-09-24T12:55:22Z</cp:lastPrinted>
  <dcterms:created xsi:type="dcterms:W3CDTF">2013-09-06T12:44:40Z</dcterms:created>
  <dcterms:modified xsi:type="dcterms:W3CDTF">2020-10-06T08:21:31Z</dcterms:modified>
</cp:coreProperties>
</file>